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369" r:id="rId2"/>
    <p:sldId id="371" r:id="rId3"/>
    <p:sldId id="291" r:id="rId4"/>
    <p:sldId id="370" r:id="rId5"/>
    <p:sldId id="375" r:id="rId6"/>
    <p:sldId id="376" r:id="rId7"/>
    <p:sldId id="477" r:id="rId8"/>
    <p:sldId id="478" r:id="rId9"/>
    <p:sldId id="377" r:id="rId10"/>
    <p:sldId id="514" r:id="rId11"/>
    <p:sldId id="374" r:id="rId12"/>
    <p:sldId id="338" r:id="rId13"/>
    <p:sldId id="340" r:id="rId14"/>
    <p:sldId id="342" r:id="rId15"/>
    <p:sldId id="462" r:id="rId16"/>
    <p:sldId id="463" r:id="rId17"/>
    <p:sldId id="380" r:id="rId18"/>
    <p:sldId id="515" r:id="rId19"/>
    <p:sldId id="516" r:id="rId20"/>
    <p:sldId id="517" r:id="rId21"/>
    <p:sldId id="518" r:id="rId22"/>
    <p:sldId id="523" r:id="rId23"/>
    <p:sldId id="519" r:id="rId24"/>
    <p:sldId id="520" r:id="rId25"/>
    <p:sldId id="521" r:id="rId26"/>
    <p:sldId id="522" r:id="rId27"/>
    <p:sldId id="524" r:id="rId28"/>
    <p:sldId id="400" r:id="rId29"/>
    <p:sldId id="475" r:id="rId30"/>
    <p:sldId id="457" r:id="rId31"/>
    <p:sldId id="458" r:id="rId32"/>
    <p:sldId id="459" r:id="rId33"/>
    <p:sldId id="460" r:id="rId34"/>
    <p:sldId id="476" r:id="rId35"/>
    <p:sldId id="401" r:id="rId36"/>
    <p:sldId id="402" r:id="rId37"/>
    <p:sldId id="394" r:id="rId38"/>
    <p:sldId id="395" r:id="rId39"/>
    <p:sldId id="396" r:id="rId40"/>
    <p:sldId id="403" r:id="rId41"/>
    <p:sldId id="406" r:id="rId42"/>
    <p:sldId id="461" r:id="rId43"/>
    <p:sldId id="404" r:id="rId44"/>
    <p:sldId id="507" r:id="rId45"/>
    <p:sldId id="405" r:id="rId46"/>
    <p:sldId id="431" r:id="rId47"/>
    <p:sldId id="432" r:id="rId48"/>
    <p:sldId id="433" r:id="rId49"/>
    <p:sldId id="434" r:id="rId50"/>
    <p:sldId id="435" r:id="rId51"/>
    <p:sldId id="437" r:id="rId52"/>
    <p:sldId id="439" r:id="rId53"/>
    <p:sldId id="440" r:id="rId54"/>
    <p:sldId id="442" r:id="rId55"/>
    <p:sldId id="443" r:id="rId56"/>
    <p:sldId id="447" r:id="rId57"/>
    <p:sldId id="449" r:id="rId58"/>
    <p:sldId id="448" r:id="rId59"/>
    <p:sldId id="481" r:id="rId60"/>
    <p:sldId id="482" r:id="rId61"/>
    <p:sldId id="483" r:id="rId62"/>
    <p:sldId id="484" r:id="rId63"/>
    <p:sldId id="485" r:id="rId64"/>
    <p:sldId id="486" r:id="rId65"/>
    <p:sldId id="488" r:id="rId66"/>
    <p:sldId id="530" r:id="rId67"/>
    <p:sldId id="531" r:id="rId68"/>
    <p:sldId id="532" r:id="rId69"/>
    <p:sldId id="533" r:id="rId70"/>
    <p:sldId id="534" r:id="rId71"/>
    <p:sldId id="535" r:id="rId72"/>
    <p:sldId id="536" r:id="rId73"/>
    <p:sldId id="537" r:id="rId74"/>
    <p:sldId id="538" r:id="rId75"/>
    <p:sldId id="539" r:id="rId76"/>
    <p:sldId id="541" r:id="rId77"/>
    <p:sldId id="544" r:id="rId78"/>
    <p:sldId id="545" r:id="rId79"/>
    <p:sldId id="554" r:id="rId80"/>
    <p:sldId id="546" r:id="rId81"/>
    <p:sldId id="548" r:id="rId82"/>
    <p:sldId id="492" r:id="rId83"/>
    <p:sldId id="493" r:id="rId84"/>
    <p:sldId id="494" r:id="rId85"/>
    <p:sldId id="525" r:id="rId86"/>
    <p:sldId id="495" r:id="rId87"/>
    <p:sldId id="496" r:id="rId88"/>
    <p:sldId id="497" r:id="rId89"/>
    <p:sldId id="498" r:id="rId90"/>
    <p:sldId id="499" r:id="rId91"/>
    <p:sldId id="500" r:id="rId92"/>
    <p:sldId id="501" r:id="rId93"/>
    <p:sldId id="502" r:id="rId94"/>
    <p:sldId id="503" r:id="rId95"/>
    <p:sldId id="505" r:id="rId96"/>
    <p:sldId id="506" r:id="rId97"/>
    <p:sldId id="527" r:id="rId98"/>
    <p:sldId id="528" r:id="rId99"/>
    <p:sldId id="526" r:id="rId10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5CA5E-626E-4F16-9341-41B26D9F4539}" type="datetimeFigureOut">
              <a:rPr lang="es-MX" smtClean="0"/>
              <a:t>09/02/2020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22A7B-9442-4817-845F-84202E463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982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43C3D-C30A-47D7-B747-C43C5D67509B}" type="slidenum">
              <a:rPr lang="es-MX" smtClean="0"/>
              <a:pPr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597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43C3D-C30A-47D7-B747-C43C5D67509B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597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43C3D-C30A-47D7-B747-C43C5D67509B}" type="slidenum">
              <a:rPr lang="es-MX" smtClean="0"/>
              <a:pPr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597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3DBB1-1B04-4DCC-9C1D-ED6070529838}" type="datetimeFigureOut">
              <a:rPr lang="es-MX" smtClean="0"/>
              <a:pPr/>
              <a:t>09/02/2020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45F06-4D6A-45F1-8851-E8C8650CA5C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hyperlink" Target="mailto:contacto@capacitacionempresarialice.com.mx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3.emf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ESUS\Pictures\T ALTURA JESUS IMAG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7" b="19525"/>
          <a:stretch/>
        </p:blipFill>
        <p:spPr bwMode="auto">
          <a:xfrm>
            <a:off x="179512" y="188640"/>
            <a:ext cx="8712967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87" y="100588"/>
            <a:ext cx="3711692" cy="128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181" y="3007399"/>
            <a:ext cx="90988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>
              <a:solidFill>
                <a:srgbClr val="00B0F0"/>
              </a:solidFill>
            </a:endParaRPr>
          </a:p>
          <a:p>
            <a:endParaRPr lang="es-MX" dirty="0" smtClean="0">
              <a:solidFill>
                <a:srgbClr val="00B0F0"/>
              </a:solidFill>
            </a:endParaRPr>
          </a:p>
          <a:p>
            <a:pPr algn="ctr"/>
            <a:r>
              <a:rPr lang="es-MX" sz="4000" b="1" dirty="0" smtClean="0">
                <a:solidFill>
                  <a:srgbClr val="00B0F0"/>
                </a:solidFill>
                <a:latin typeface="Britannic Bold" pitchFamily="34" charset="0"/>
              </a:rPr>
              <a:t>NOM-009-STPS-2011</a:t>
            </a:r>
          </a:p>
          <a:p>
            <a:pPr algn="ctr"/>
            <a:r>
              <a:rPr lang="es-MX" sz="4000" b="1" dirty="0" smtClean="0">
                <a:solidFill>
                  <a:srgbClr val="00B0F0"/>
                </a:solidFill>
                <a:latin typeface="Britannic Bold" pitchFamily="34" charset="0"/>
              </a:rPr>
              <a:t>CONDICIONES DE SEGURIDAD  PARA REALIZAR TRABAJOS EN ALTURAS.</a:t>
            </a:r>
          </a:p>
          <a:p>
            <a:endParaRPr lang="es-MX" dirty="0"/>
          </a:p>
          <a:p>
            <a:r>
              <a:rPr lang="es-MX" b="1" dirty="0" smtClean="0"/>
              <a:t> </a:t>
            </a:r>
            <a:r>
              <a:rPr lang="es-MX" b="1" dirty="0"/>
              <a:t>Teléfonos de oficina: 01 (55)  58976563 ó 58970953</a:t>
            </a:r>
            <a:endParaRPr lang="es-MX" dirty="0"/>
          </a:p>
          <a:p>
            <a:r>
              <a:rPr lang="es-MX" b="1" dirty="0"/>
              <a:t> E-Mail: </a:t>
            </a:r>
            <a:r>
              <a:rPr lang="es-MX" b="1" u="sng" dirty="0">
                <a:hlinkClick r:id="rId5"/>
              </a:rPr>
              <a:t>contacto@capacitacionempresarialice.com.mx</a:t>
            </a:r>
            <a:endParaRPr lang="es-MX" dirty="0"/>
          </a:p>
          <a:p>
            <a:r>
              <a:rPr lang="es-MX" b="1" dirty="0"/>
              <a:t> www.capacitacionempresarialice.com.mx</a:t>
            </a:r>
            <a:endParaRPr lang="es-MX" dirty="0"/>
          </a:p>
          <a:p>
            <a:r>
              <a:rPr lang="es-MX" b="1" dirty="0" smtClean="0"/>
              <a:t>                                                                     DIRECTOR </a:t>
            </a:r>
            <a:r>
              <a:rPr lang="es-MX" b="1" dirty="0"/>
              <a:t>GENERAL:   ING. </a:t>
            </a:r>
            <a:r>
              <a:rPr lang="es-MX" b="1" dirty="0" err="1" smtClean="0"/>
              <a:t>JESUS</a:t>
            </a:r>
            <a:r>
              <a:rPr lang="es-MX" b="1" dirty="0" smtClean="0"/>
              <a:t> </a:t>
            </a:r>
            <a:r>
              <a:rPr lang="es-MX" b="1" dirty="0"/>
              <a:t>HERNANDEZ </a:t>
            </a:r>
            <a:r>
              <a:rPr lang="es-MX" b="1" dirty="0" smtClean="0"/>
              <a:t>FLORES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647"/>
            <a:ext cx="2520280" cy="11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2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3810" y="2708920"/>
            <a:ext cx="9090190" cy="21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0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1266" y="500042"/>
            <a:ext cx="464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DEL PATRÓN</a:t>
            </a:r>
            <a:r>
              <a:rPr lang="es-MX" sz="2800" dirty="0" smtClean="0"/>
              <a:t> </a:t>
            </a:r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42942" y="1214422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2000" dirty="0" smtClean="0"/>
              <a:t>SUPERVISAR QUE SE CUMPLA CON LAS MEDIDAS DE SEGURIDAD.</a:t>
            </a:r>
            <a:endParaRPr lang="es-MX" sz="2000" dirty="0"/>
          </a:p>
        </p:txBody>
      </p:sp>
      <p:pic>
        <p:nvPicPr>
          <p:cNvPr id="56322" name="Picture 2" descr="Resultado de imagen para SUPERVISAR TRABAJOS EN ALT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785926"/>
            <a:ext cx="3000396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9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1266" y="500042"/>
            <a:ext cx="464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DEL PATRÓN</a:t>
            </a:r>
            <a:r>
              <a:rPr lang="es-MX" sz="2800" dirty="0" smtClean="0"/>
              <a:t> </a:t>
            </a:r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42942" y="1214422"/>
            <a:ext cx="785814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DISPONER DE </a:t>
            </a:r>
            <a:r>
              <a:rPr kumimoji="0" lang="es-MX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LOS INSTRUCTIVOS, MANUALES O PROCEDIMIENTOS</a:t>
            </a: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PARA LA </a:t>
            </a:r>
            <a:r>
              <a:rPr kumimoji="0" lang="es-MX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INSTALACI</a:t>
            </a:r>
            <a:r>
              <a:rPr kumimoji="0" lang="es-MX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MX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N, OPERACI</a:t>
            </a:r>
            <a:r>
              <a:rPr kumimoji="0" lang="es-MX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MX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Y MANTENIMIENTO</a:t>
            </a: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DE LOS SISTEMAS O EQUIPOS UTILIZADOS EN LOS TRABAJOS EN ALTURA, REDACTADOS EN IDIOMA ESPA</a:t>
            </a: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Ñ</a:t>
            </a: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OL.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DICHOS INSTRUCTIVOS, MANUALES O PROCEDIMIENTOS, DEBER</a:t>
            </a: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MX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ESTAR ELABORADOS CON BASE EN LAS INSTRUCCIONES DEL FABRICANTE. </a:t>
            </a:r>
            <a:endParaRPr kumimoji="0" lang="es-MX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Resultado de imagen para instructivo andami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000372"/>
            <a:ext cx="7369478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46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1266" y="500042"/>
            <a:ext cx="464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DEL PATRÓN</a:t>
            </a:r>
            <a:r>
              <a:rPr lang="es-MX" sz="2800" dirty="0" smtClean="0"/>
              <a:t> </a:t>
            </a:r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42942" y="1214422"/>
            <a:ext cx="78581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2000" dirty="0" smtClean="0"/>
              <a:t>CUMPLIR CON LAS MEDIDAS GENERALES DE SEGURIDAD Y CONDICIONES DE SEGURIDAD.</a:t>
            </a:r>
            <a:endParaRPr lang="es-MX" sz="2000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3115"/>
            <a:ext cx="8572560" cy="311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46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1266" y="500042"/>
            <a:ext cx="464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DEL PATRÓN</a:t>
            </a:r>
            <a:r>
              <a:rPr lang="es-MX" sz="2800" dirty="0" smtClean="0"/>
              <a:t> </a:t>
            </a:r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42942" y="1214422"/>
            <a:ext cx="78581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2000" dirty="0" smtClean="0"/>
              <a:t>EVITAR O INTERRUMPIR LAS ACTIVIDADES EN ALTURA CUANDO SE DETECTEN CONDICIONES INSEGURAS.</a:t>
            </a:r>
            <a:endParaRPr lang="es-MX" sz="2000" dirty="0"/>
          </a:p>
        </p:txBody>
      </p:sp>
      <p:pic>
        <p:nvPicPr>
          <p:cNvPr id="57346" name="Picture 2" descr="Imagen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139933"/>
            <a:ext cx="7358082" cy="4146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46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1266" y="500042"/>
            <a:ext cx="464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DEL PATRÓN</a:t>
            </a:r>
            <a:r>
              <a:rPr lang="es-MX" sz="2800" dirty="0" smtClean="0"/>
              <a:t> </a:t>
            </a:r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42942" y="1214422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2000" dirty="0" smtClean="0"/>
              <a:t>CONTAR CON UN BOTIQUÍN DE PRIMEROS AUXILIOS.</a:t>
            </a:r>
            <a:endParaRPr lang="es-MX" sz="2000" dirty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3490" name="Picture 2" descr="Resultado de imagen para CONTAR CON UN BOTIQUÃN DE PRIMEROS AUXILI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785926"/>
            <a:ext cx="6429420" cy="4543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1266" y="500042"/>
            <a:ext cx="464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DEL PATRÓN</a:t>
            </a:r>
            <a:r>
              <a:rPr lang="es-MX" sz="2800" dirty="0" smtClean="0"/>
              <a:t> </a:t>
            </a:r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42942" y="1214422"/>
            <a:ext cx="78581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2000" dirty="0" smtClean="0"/>
              <a:t>SUPERVISAR QUE LOS CONTRATISTAS CUMPLAN CON LO ESTABLECIDO EN ESTA NORMA, CUANDO EL PATRÓN CONVENGA LOS SERVICIOS DE TERCEROS PARA REALIZAR TRABAJOS EN ALTURA.</a:t>
            </a:r>
            <a:endParaRPr lang="es-MX" sz="2000" dirty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5538" name="Picture 2" descr="Resultado de imagen para trabajador STA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357430"/>
            <a:ext cx="3214710" cy="4286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7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46219" y="-171400"/>
            <a:ext cx="7772400" cy="914400"/>
          </a:xfrm>
        </p:spPr>
        <p:txBody>
          <a:bodyPr/>
          <a:lstStyle/>
          <a:p>
            <a:r>
              <a:rPr lang="es-MX" dirty="0" smtClean="0"/>
              <a:t>OBLIGACIONES DEL PATRÓN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0" y="483124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 smtClean="0"/>
              <a:t>Proporcionar el </a:t>
            </a:r>
            <a:r>
              <a:rPr lang="es-MX" sz="3200" b="1" dirty="0" smtClean="0">
                <a:solidFill>
                  <a:srgbClr val="FFC000"/>
                </a:solidFill>
              </a:rPr>
              <a:t>equipo de protección personal </a:t>
            </a:r>
            <a:r>
              <a:rPr lang="es-MX" sz="2800" dirty="0" smtClean="0"/>
              <a:t>requerido, de conformidad con lo establecido la </a:t>
            </a:r>
            <a:r>
              <a:rPr lang="es-MX" sz="2800" b="1" dirty="0" smtClean="0">
                <a:solidFill>
                  <a:srgbClr val="FFC000"/>
                </a:solidFill>
                <a:latin typeface="Arial Black" pitchFamily="34" charset="0"/>
              </a:rPr>
              <a:t>NOM-017-STPS-2001</a:t>
            </a:r>
            <a:r>
              <a:rPr lang="es-MX" sz="2800" dirty="0" smtClean="0"/>
              <a:t>, relativo al análisis de riesgos para determinar el equipo de protección personal.</a:t>
            </a:r>
            <a:endParaRPr lang="es-MX" sz="2800" dirty="0"/>
          </a:p>
        </p:txBody>
      </p:sp>
      <p:pic>
        <p:nvPicPr>
          <p:cNvPr id="60418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327" y="2299006"/>
            <a:ext cx="6424017" cy="4599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72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724" name="AutoShape 4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0" y="18135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/>
              <a:t>NOM-115-STPS-2009</a:t>
            </a:r>
          </a:p>
          <a:p>
            <a:pPr algn="ctr"/>
            <a:r>
              <a:rPr lang="es-MX" sz="2100" b="1" dirty="0" smtClean="0"/>
              <a:t>SEGURIDAD-EQUIPO </a:t>
            </a:r>
            <a:r>
              <a:rPr lang="es-MX" sz="2100" b="1" dirty="0"/>
              <a:t>DE </a:t>
            </a:r>
            <a:r>
              <a:rPr lang="es-MX" sz="2100" b="1" dirty="0" smtClean="0"/>
              <a:t>PROTECCIÓN </a:t>
            </a:r>
            <a:r>
              <a:rPr lang="es-MX" sz="2100" b="1" dirty="0"/>
              <a:t>PERSONAL-CASCOS DE </a:t>
            </a:r>
            <a:r>
              <a:rPr lang="es-MX" sz="2100" b="1" dirty="0" smtClean="0"/>
              <a:t>PROTECCIÓN-CLASIFICACIÓN</a:t>
            </a:r>
            <a:r>
              <a:rPr lang="es-MX" sz="2100" b="1" dirty="0"/>
              <a:t>, ESPECIFICACIONES Y </a:t>
            </a:r>
            <a:r>
              <a:rPr lang="es-MX" sz="2100" b="1" dirty="0" smtClean="0"/>
              <a:t>MÉTODOS </a:t>
            </a:r>
            <a:r>
              <a:rPr lang="es-MX" sz="2100" b="1" dirty="0"/>
              <a:t>DE PRUEBA</a:t>
            </a:r>
            <a:endParaRPr lang="es-MX" sz="2100" dirty="0"/>
          </a:p>
        </p:txBody>
      </p:sp>
      <p:pic>
        <p:nvPicPr>
          <p:cNvPr id="4098" name="Picture 2" descr="Resultado de imagen para CASCOS DIELECTRICOS SEGUN LAS NOM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31166"/>
          <a:stretch/>
        </p:blipFill>
        <p:spPr bwMode="auto">
          <a:xfrm>
            <a:off x="0" y="1249241"/>
            <a:ext cx="7153352" cy="56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CASCOS DIELECTRICOS SEGUN LAS NOM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7" r="1404"/>
          <a:stretch/>
        </p:blipFill>
        <p:spPr bwMode="auto">
          <a:xfrm>
            <a:off x="7153352" y="1249241"/>
            <a:ext cx="2002221" cy="56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122778" cy="365125"/>
          </a:xfrm>
        </p:spPr>
        <p:txBody>
          <a:bodyPr/>
          <a:lstStyle/>
          <a:p>
            <a:r>
              <a:rPr lang="es-MX" dirty="0" smtClean="0"/>
              <a:t>www.capacitacionempresarialice.com.mx                  Oficina: (55) 58976563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21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724" name="AutoShape 4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0" y="18135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/>
              <a:t>NOM-115-STPS-2009</a:t>
            </a:r>
            <a:r>
              <a:rPr lang="es-CO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CO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(ANSI Z89.1-2003)</a:t>
            </a:r>
            <a:endParaRPr lang="es-MX" sz="3200" b="1" dirty="0" smtClean="0"/>
          </a:p>
          <a:p>
            <a:pPr algn="ctr"/>
            <a:r>
              <a:rPr lang="es-MX" sz="2100" b="1" dirty="0" smtClean="0"/>
              <a:t>SEGURIDAD-EQUIPO </a:t>
            </a:r>
            <a:r>
              <a:rPr lang="es-MX" sz="2100" b="1" dirty="0"/>
              <a:t>DE </a:t>
            </a:r>
            <a:r>
              <a:rPr lang="es-MX" sz="2100" b="1" dirty="0" smtClean="0"/>
              <a:t>PROTECCIÓN </a:t>
            </a:r>
            <a:r>
              <a:rPr lang="es-MX" sz="2100" b="1" dirty="0"/>
              <a:t>PERSONAL-</a:t>
            </a:r>
            <a:r>
              <a:rPr lang="es-MX" sz="2800" b="1" dirty="0">
                <a:solidFill>
                  <a:srgbClr val="0070C0"/>
                </a:solidFill>
              </a:rPr>
              <a:t>CASCOS</a:t>
            </a:r>
            <a:r>
              <a:rPr lang="es-MX" sz="2100" b="1" dirty="0"/>
              <a:t> DE </a:t>
            </a:r>
            <a:r>
              <a:rPr lang="es-MX" sz="2100" b="1" dirty="0" smtClean="0"/>
              <a:t>PROTECCIÓN-CLASIFICACIÓN</a:t>
            </a:r>
            <a:r>
              <a:rPr lang="es-MX" sz="2100" b="1" dirty="0"/>
              <a:t>, ESPECIFICACIONES Y </a:t>
            </a:r>
            <a:r>
              <a:rPr lang="es-MX" sz="2100" b="1" dirty="0" smtClean="0"/>
              <a:t>MÉTODOS </a:t>
            </a:r>
            <a:r>
              <a:rPr lang="es-MX" sz="2100" b="1" dirty="0"/>
              <a:t>DE PRUEBA</a:t>
            </a:r>
            <a:endParaRPr lang="es-MX" sz="2100" dirty="0"/>
          </a:p>
        </p:txBody>
      </p:sp>
      <p:sp>
        <p:nvSpPr>
          <p:cNvPr id="3" name="2 Rectángulo"/>
          <p:cNvSpPr/>
          <p:nvPr/>
        </p:nvSpPr>
        <p:spPr>
          <a:xfrm>
            <a:off x="-30286" y="1689189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5.1 </a:t>
            </a:r>
            <a:r>
              <a:rPr lang="es-MX" sz="2400" dirty="0"/>
              <a:t>Clase G (General</a:t>
            </a:r>
            <a:r>
              <a:rPr lang="es-MX" sz="2400" dirty="0" smtClean="0"/>
              <a:t>):</a:t>
            </a:r>
          </a:p>
          <a:p>
            <a:pPr algn="just"/>
            <a:r>
              <a:rPr lang="es-MX" sz="2400" dirty="0"/>
              <a:t>D</a:t>
            </a:r>
            <a:r>
              <a:rPr lang="es-MX" sz="2400" dirty="0" smtClean="0"/>
              <a:t>eberán </a:t>
            </a:r>
            <a:r>
              <a:rPr lang="es-MX" sz="2400" dirty="0"/>
              <a:t>reducir la fuerza de impacto de objetos en caída y el peligro de contacto con conductores </a:t>
            </a:r>
            <a:r>
              <a:rPr lang="es-MX" sz="2400" dirty="0" smtClean="0"/>
              <a:t> energizados  a  baja  tensión  eléctrica  de </a:t>
            </a:r>
            <a:r>
              <a:rPr lang="es-MX" sz="2400" dirty="0"/>
              <a:t>hasta </a:t>
            </a:r>
            <a:r>
              <a:rPr lang="es-MX" sz="2400" dirty="0" smtClean="0"/>
              <a:t> 2 </a:t>
            </a:r>
            <a:r>
              <a:rPr lang="es-MX" sz="2400" dirty="0"/>
              <a:t>200 </a:t>
            </a:r>
            <a:r>
              <a:rPr lang="es-MX" sz="2400" dirty="0" smtClean="0"/>
              <a:t>V  </a:t>
            </a:r>
            <a:r>
              <a:rPr lang="es-MX" sz="2400" dirty="0"/>
              <a:t>(fase a tierra).</a:t>
            </a:r>
          </a:p>
          <a:p>
            <a:endParaRPr lang="es-MX" sz="2400" dirty="0"/>
          </a:p>
          <a:p>
            <a:pPr algn="ctr"/>
            <a:r>
              <a:rPr lang="es-MX" sz="2400" b="1" dirty="0">
                <a:solidFill>
                  <a:srgbClr val="002060"/>
                </a:solidFill>
              </a:rPr>
              <a:t>5.2 Clase E (Dieléctrico): </a:t>
            </a:r>
            <a:endParaRPr lang="es-MX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es-MX" sz="2400" b="1" dirty="0" smtClean="0">
                <a:solidFill>
                  <a:srgbClr val="002060"/>
                </a:solidFill>
              </a:rPr>
              <a:t>Deberán </a:t>
            </a:r>
            <a:r>
              <a:rPr lang="es-MX" sz="2400" b="1" dirty="0">
                <a:solidFill>
                  <a:srgbClr val="002060"/>
                </a:solidFill>
              </a:rPr>
              <a:t>reducir la fuerza de impacto de objetos en caída y el peligro de contacto con conductores energizados a alta tensión eléctrica de hasta 20 000 V (fase a tierra</a:t>
            </a:r>
            <a:r>
              <a:rPr lang="es-MX" sz="2400" b="1" dirty="0" smtClean="0">
                <a:solidFill>
                  <a:srgbClr val="002060"/>
                </a:solidFill>
              </a:rPr>
              <a:t>).</a:t>
            </a:r>
          </a:p>
          <a:p>
            <a:pPr algn="just"/>
            <a:endParaRPr lang="es-MX" sz="2400" b="1" dirty="0">
              <a:solidFill>
                <a:srgbClr val="002060"/>
              </a:solidFill>
            </a:endParaRPr>
          </a:p>
          <a:p>
            <a:pPr algn="just"/>
            <a:r>
              <a:rPr lang="es-MX" sz="2400" b="1" dirty="0">
                <a:solidFill>
                  <a:srgbClr val="002060"/>
                </a:solidFill>
              </a:rPr>
              <a:t>6.4.2.2 Requerimiento para cascos Clase </a:t>
            </a:r>
            <a:r>
              <a:rPr lang="es-MX" sz="2400" b="1" dirty="0" smtClean="0">
                <a:solidFill>
                  <a:srgbClr val="002060"/>
                </a:solidFill>
              </a:rPr>
              <a:t>E: </a:t>
            </a:r>
            <a:endParaRPr lang="es-MX" sz="2400" b="1" dirty="0">
              <a:solidFill>
                <a:srgbClr val="002060"/>
              </a:solidFill>
            </a:endParaRPr>
          </a:p>
          <a:p>
            <a:pPr algn="just"/>
            <a:r>
              <a:rPr lang="es-MX" sz="2400" b="1" dirty="0" smtClean="0">
                <a:solidFill>
                  <a:srgbClr val="002060"/>
                </a:solidFill>
              </a:rPr>
              <a:t>Deberán </a:t>
            </a:r>
            <a:r>
              <a:rPr lang="es-MX" sz="2400" b="1" dirty="0">
                <a:solidFill>
                  <a:srgbClr val="002060"/>
                </a:solidFill>
              </a:rPr>
              <a:t>soportar una tensión eléctrica eficaz de 20 000 V </a:t>
            </a:r>
            <a:r>
              <a:rPr lang="es-MX" sz="2400" b="1" dirty="0" err="1">
                <a:solidFill>
                  <a:srgbClr val="002060"/>
                </a:solidFill>
              </a:rPr>
              <a:t>c.a.</a:t>
            </a:r>
            <a:r>
              <a:rPr lang="es-MX" sz="2400" b="1" dirty="0">
                <a:solidFill>
                  <a:srgbClr val="002060"/>
                </a:solidFill>
              </a:rPr>
              <a:t> a 60 Hz durante tres minutos, permitiendo una corriente de fuga máxima de 9.0 </a:t>
            </a:r>
            <a:r>
              <a:rPr lang="es-MX" sz="2400" b="1" dirty="0" err="1" smtClean="0">
                <a:solidFill>
                  <a:srgbClr val="002060"/>
                </a:solidFill>
              </a:rPr>
              <a:t>mA.</a:t>
            </a:r>
            <a:endParaRPr lang="es-MX" sz="2400" b="1" dirty="0" smtClean="0">
              <a:solidFill>
                <a:srgbClr val="00206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0409" y="6452768"/>
            <a:ext cx="7402698" cy="365125"/>
          </a:xfrm>
        </p:spPr>
        <p:txBody>
          <a:bodyPr/>
          <a:lstStyle/>
          <a:p>
            <a:r>
              <a:rPr lang="es-MX" dirty="0" smtClean="0"/>
              <a:t>www.capacitacionempresarialice.com.mx                  Oficina: (55) 58976563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503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347864" y="661338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/>
              <a:t>Objetivo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14348" y="3014489"/>
            <a:ext cx="1985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ESTABLECER LOS REQUERIMIENTOS MÍNIMOS DE SEGURIDAD</a:t>
            </a:r>
            <a:endParaRPr lang="es-MX" dirty="0"/>
          </a:p>
        </p:txBody>
      </p:sp>
      <p:sp>
        <p:nvSpPr>
          <p:cNvPr id="5" name="4 Abrir llave"/>
          <p:cNvSpPr/>
          <p:nvPr/>
        </p:nvSpPr>
        <p:spPr>
          <a:xfrm>
            <a:off x="3059832" y="2132856"/>
            <a:ext cx="144016" cy="28083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3432357" y="2947955"/>
            <a:ext cx="1639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PARA LA PREVENCIÓN DE RIESGOS LABORALES</a:t>
            </a:r>
            <a:endParaRPr lang="es-MX" dirty="0"/>
          </a:p>
        </p:txBody>
      </p:sp>
      <p:sp>
        <p:nvSpPr>
          <p:cNvPr id="7" name="6 Cerrar llave"/>
          <p:cNvSpPr/>
          <p:nvPr/>
        </p:nvSpPr>
        <p:spPr>
          <a:xfrm>
            <a:off x="5364088" y="2047738"/>
            <a:ext cx="144016" cy="30243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5724129" y="3139859"/>
            <a:ext cx="306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POR LA REALIZACIÓN DE TRABAJOS EN ALTURA.</a:t>
            </a:r>
            <a:endParaRPr lang="es-MX" dirty="0"/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0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724" name="AutoShape 4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0" y="11663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3200" b="1" dirty="0" smtClean="0">
                <a:solidFill>
                  <a:prstClr val="black"/>
                </a:solidFill>
              </a:rPr>
              <a:t>NOM-113-STPS-2009</a:t>
            </a:r>
          </a:p>
          <a:p>
            <a:pPr lvl="0" algn="ctr"/>
            <a:endParaRPr lang="es-MX" sz="3200" b="1" dirty="0">
              <a:solidFill>
                <a:prstClr val="black"/>
              </a:solidFill>
            </a:endParaRPr>
          </a:p>
          <a:p>
            <a:pPr lvl="0" algn="ctr"/>
            <a:r>
              <a:rPr lang="es-MX" sz="2100" b="1" dirty="0">
                <a:solidFill>
                  <a:prstClr val="black"/>
                </a:solidFill>
              </a:rPr>
              <a:t>SEGURIDAD-EQUIPO DE PROTECCIÓN </a:t>
            </a:r>
            <a:r>
              <a:rPr lang="es-MX" sz="2100" b="1" dirty="0">
                <a:solidFill>
                  <a:srgbClr val="002060"/>
                </a:solidFill>
              </a:rPr>
              <a:t>PERSONAL</a:t>
            </a:r>
            <a:r>
              <a:rPr lang="es-MX" sz="2400" b="1" dirty="0">
                <a:solidFill>
                  <a:srgbClr val="002060"/>
                </a:solidFill>
              </a:rPr>
              <a:t>-CALZADO DE PROTECCIÓN</a:t>
            </a:r>
            <a:r>
              <a:rPr lang="es-MX" sz="2100" b="1" dirty="0">
                <a:solidFill>
                  <a:srgbClr val="002060"/>
                </a:solidFill>
              </a:rPr>
              <a:t>-</a:t>
            </a:r>
            <a:r>
              <a:rPr lang="es-MX" sz="2100" b="1" dirty="0">
                <a:solidFill>
                  <a:prstClr val="black"/>
                </a:solidFill>
              </a:rPr>
              <a:t>CLASIFICACIÓN, ESPECIFICACIONES Y MÉTODOS DE PRUEBA</a:t>
            </a:r>
            <a:endParaRPr lang="es-MX" sz="21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8"/>
          <a:stretch/>
        </p:blipFill>
        <p:spPr bwMode="auto">
          <a:xfrm>
            <a:off x="-108520" y="2652594"/>
            <a:ext cx="9237216" cy="257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6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724" name="AutoShape 4" descr="Resultado de imagen para instalaciones elÃ©ct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131840" y="-15367"/>
            <a:ext cx="2623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NOM-113-STPS-2009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776" y="56911"/>
            <a:ext cx="9103978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Por ejemplo, un calzado con puntera, con protección </a:t>
            </a:r>
            <a:r>
              <a:rPr kumimoji="0" lang="es-MX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metatarsal</a:t>
            </a:r>
            <a:r>
              <a:rPr kumimoji="0" lang="es-MX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y dieléctrico, deberá marcarse mediante las letras derivadas de la denominación principal del calzado: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PP + PM + D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sz="2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En caso de optar por utilizar el término completo correspondiente a la denominación principal del calzado, el marcado quedará de la siguiente manera: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sz="19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9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PUNTERA DE PROTECCIÓN + PROTECCIÓN METATARSAL + DIELÉCTRICO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7114666" cy="365125"/>
          </a:xfrm>
        </p:spPr>
        <p:txBody>
          <a:bodyPr/>
          <a:lstStyle/>
          <a:p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www.capacitacionempresarialice.com.mx                  Oficina: (55) 58976563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Resultado de imagen para LAS  protecciÃ³n metatarsal SON DIELECTRICA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72816"/>
            <a:ext cx="2670314" cy="267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76672"/>
            <a:ext cx="91440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latin typeface="Arial" pitchFamily="34" charset="0"/>
                <a:cs typeface="Arial" pitchFamily="34" charset="0"/>
              </a:rPr>
              <a:t>Es obligatorio el empleo de guantes de protección apropiados para todos los trabajos que presenten un riesgo de lesiones a las manos.</a:t>
            </a:r>
          </a:p>
          <a:p>
            <a:pPr algn="ctr">
              <a:spcBef>
                <a:spcPct val="50000"/>
              </a:spcBef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CLASIFICACIÓN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Clr>
                <a:srgbClr val="0000CC"/>
              </a:buClr>
              <a:buFontTx/>
              <a:buAutoNum type="arabicParenR"/>
            </a:pPr>
            <a:r>
              <a:rPr lang="es-ES" dirty="0">
                <a:latin typeface="Arial" pitchFamily="34" charset="0"/>
                <a:cs typeface="Arial" pitchFamily="34" charset="0"/>
              </a:rPr>
              <a:t>Guantes de carnaza, cuando se manejen bajos voltajes, objetos cortantes, filosos, abrasivos, con astillas o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rebabas</a:t>
            </a:r>
          </a:p>
          <a:p>
            <a:pPr algn="just">
              <a:spcBef>
                <a:spcPct val="50000"/>
              </a:spcBef>
              <a:buClr>
                <a:srgbClr val="000099"/>
              </a:buClr>
              <a:buFontTx/>
              <a:buAutoNum type="arabicParenR" startAt="2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ES" dirty="0">
                <a:latin typeface="Arial" pitchFamily="34" charset="0"/>
                <a:cs typeface="Arial" pitchFamily="34" charset="0"/>
              </a:rPr>
              <a:t>Guantes de Hule, Se utilizan cuando se manejan sustancia químicas, y hay la posibilidad de irritación, quemaduras o absorción de químicos a través de las manos.</a:t>
            </a:r>
          </a:p>
          <a:p>
            <a:pPr algn="just">
              <a:spcBef>
                <a:spcPct val="50000"/>
              </a:spcBef>
              <a:buClr>
                <a:srgbClr val="000099"/>
              </a:buClr>
              <a:buFontTx/>
              <a:buAutoNum type="arabicParenR" startAt="2"/>
            </a:pPr>
            <a:r>
              <a:rPr lang="es-ES" dirty="0">
                <a:latin typeface="Arial" pitchFamily="34" charset="0"/>
                <a:cs typeface="Arial" pitchFamily="34" charset="0"/>
              </a:rPr>
              <a:t>Guantes térmicos, se utilizarán cuando exista la posibilidad de daño por el manejo de objetos calientes o muy fríos.</a:t>
            </a:r>
          </a:p>
          <a:p>
            <a:pPr algn="just">
              <a:spcBef>
                <a:spcPct val="50000"/>
              </a:spcBef>
              <a:buClr>
                <a:srgbClr val="000099"/>
              </a:buClr>
              <a:buFontTx/>
              <a:buAutoNum type="arabicParenR" startAt="2"/>
            </a:pPr>
            <a:r>
              <a:rPr lang="es-ES" dirty="0">
                <a:latin typeface="Arial" pitchFamily="34" charset="0"/>
                <a:cs typeface="Arial" pitchFamily="34" charset="0"/>
              </a:rPr>
              <a:t>Guantes dieléctricos, se usan cuando exista la posibilidad de contacto eléctrico manual (revisarlos antes de usarlos, que no tengan roturas ó daño visible, y verifique el voltaje al que están calificados).</a:t>
            </a:r>
          </a:p>
          <a:p>
            <a:pPr algn="just">
              <a:spcBef>
                <a:spcPct val="50000"/>
              </a:spcBef>
              <a:buClr>
                <a:srgbClr val="0000CC"/>
              </a:buClr>
              <a:buFontTx/>
              <a:buAutoNum type="arabicParenR"/>
            </a:pPr>
            <a:endParaRPr lang="es-ES" dirty="0">
              <a:latin typeface="Arial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625171" y="-27384"/>
            <a:ext cx="5091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 b="1" dirty="0">
                <a:solidFill>
                  <a:srgbClr val="000066"/>
                </a:solidFill>
              </a:rPr>
              <a:t>PROTECCIÓN DE </a:t>
            </a:r>
            <a:r>
              <a:rPr lang="es-MX" sz="3200" b="1" dirty="0">
                <a:solidFill>
                  <a:srgbClr val="000066"/>
                </a:solidFill>
              </a:rPr>
              <a:t>LAS MANOS</a:t>
            </a:r>
            <a:endParaRPr lang="es-ES" sz="3200" b="1" dirty="0">
              <a:solidFill>
                <a:srgbClr val="000066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7287"/>
            <a:ext cx="91027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9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84368" y="116632"/>
            <a:ext cx="106587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contenido"/>
          <p:cNvSpPr>
            <a:spLocks noGrp="1"/>
          </p:cNvSpPr>
          <p:nvPr>
            <p:ph sz="quarter" idx="4294967295"/>
          </p:nvPr>
        </p:nvSpPr>
        <p:spPr>
          <a:xfrm>
            <a:off x="0" y="692696"/>
            <a:ext cx="8654310" cy="514351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Fabricados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en goma o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Látex</a:t>
            </a:r>
          </a:p>
          <a:p>
            <a:pPr algn="just"/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Elevada resistencia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mecánica</a:t>
            </a:r>
            <a:endParaRPr lang="es-E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Cumplen con las normas </a:t>
            </a:r>
            <a:r>
              <a:rPr lang="es-E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ASTM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D-120 (Asociación Americana de Ensayo de Materiales)</a:t>
            </a:r>
          </a:p>
          <a:p>
            <a:pPr lvl="0" algn="just">
              <a:buNone/>
            </a:pP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Clasificados por clase:</a:t>
            </a:r>
          </a:p>
          <a:p>
            <a:pPr lvl="0" algn="just">
              <a:buNone/>
            </a:pP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 (500 volt);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0 (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1,000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volt); </a:t>
            </a:r>
            <a:r>
              <a:rPr lang="es-ES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(</a:t>
            </a:r>
            <a:r>
              <a:rPr lang="es-ES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7,500 </a:t>
            </a:r>
            <a:r>
              <a:rPr lang="es-ES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volt),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2 (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17,000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volt);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3(26,500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volt) y </a:t>
            </a:r>
            <a:r>
              <a:rPr lang="es-ES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(</a:t>
            </a:r>
            <a:r>
              <a:rPr lang="es-ES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36,000 </a:t>
            </a:r>
            <a:r>
              <a:rPr lang="es-ES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volt),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tensión máxima de uso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s-E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None/>
            </a:pP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estos guantes</a:t>
            </a:r>
            <a:r>
              <a:rPr lang="es-C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pueden estar compuestos por dos elementos: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El</a:t>
            </a:r>
            <a:r>
              <a:rPr lang="es-C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primer elemento es externo elaborado</a:t>
            </a:r>
            <a:r>
              <a:rPr lang="es-C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 </a:t>
            </a:r>
            <a:r>
              <a:rPr lang="es-ES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cuero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con palma reforzada y corto.</a:t>
            </a:r>
            <a:r>
              <a:rPr lang="es-C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El segundo elemento es el interno</a:t>
            </a:r>
            <a:r>
              <a:rPr lang="es-C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elaborado en </a:t>
            </a:r>
            <a:r>
              <a:rPr lang="es-ES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polímero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resistente a diferencias de potencial de</a:t>
            </a:r>
            <a:r>
              <a:rPr lang="es-C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baja y media tensión.</a:t>
            </a:r>
          </a:p>
          <a:p>
            <a:pPr algn="just">
              <a:buNone/>
            </a:pPr>
            <a:endParaRPr lang="es-E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491" y="544522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es-E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Podemos encontrarlos en uno o dos colores , que permite la fácil detección de problemas en su </a:t>
            </a:r>
            <a:r>
              <a:rPr lang="es-E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superficie</a:t>
            </a:r>
            <a:endParaRPr lang="es-E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7474706" cy="365125"/>
          </a:xfrm>
        </p:spPr>
        <p:txBody>
          <a:bodyPr/>
          <a:lstStyle/>
          <a:p>
            <a:r>
              <a:rPr lang="es-MX" dirty="0" smtClean="0"/>
              <a:t>www.capacitacionempresarialice.com.mx                  Oficina: (55) 58976563</a:t>
            </a:r>
            <a:endParaRPr lang="es-MX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70691" y="-99392"/>
            <a:ext cx="8229600" cy="1252728"/>
          </a:xfrm>
        </p:spPr>
        <p:txBody>
          <a:bodyPr/>
          <a:lstStyle/>
          <a:p>
            <a:r>
              <a:rPr lang="es-MX" b="1" dirty="0" smtClean="0"/>
              <a:t>PROTECCIÓN DE MANOS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0050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694866" y="116632"/>
            <a:ext cx="5173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PROTECCIÓN AUDITIVA</a:t>
            </a:r>
            <a:endParaRPr lang="es-MX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9512" y="6488480"/>
            <a:ext cx="8496944" cy="365125"/>
          </a:xfrm>
        </p:spPr>
        <p:txBody>
          <a:bodyPr/>
          <a:lstStyle/>
          <a:p>
            <a:r>
              <a:rPr lang="es-MX" dirty="0" smtClean="0"/>
              <a:t>www.capacitacionempresarialice.com.mx                  Oficina: (55) 58976563</a:t>
            </a:r>
            <a:endParaRPr lang="es-MX" dirty="0"/>
          </a:p>
        </p:txBody>
      </p:sp>
      <p:pic>
        <p:nvPicPr>
          <p:cNvPr id="14" name="Picture 20" descr="j021348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04664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827088" y="1268264"/>
            <a:ext cx="7467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s-ES_tradnl" sz="2000" b="1" dirty="0">
                <a:latin typeface="Arial Unicode MS" pitchFamily="34" charset="-128"/>
              </a:rPr>
              <a:t>Es toda aquella </a:t>
            </a:r>
            <a:r>
              <a:rPr lang="es-ES_tradnl" sz="2000" b="1" i="1" dirty="0">
                <a:solidFill>
                  <a:srgbClr val="4D4D4D"/>
                </a:solidFill>
                <a:latin typeface="Arial Unicode MS" pitchFamily="34" charset="-128"/>
              </a:rPr>
              <a:t>vibración acústica</a:t>
            </a:r>
            <a:r>
              <a:rPr lang="es-ES_tradnl" sz="2000" b="1" dirty="0">
                <a:latin typeface="Arial Unicode MS" pitchFamily="34" charset="-128"/>
              </a:rPr>
              <a:t> que se </a:t>
            </a:r>
            <a:r>
              <a:rPr lang="es-ES_tradnl" sz="2000" b="1" i="1" dirty="0">
                <a:solidFill>
                  <a:srgbClr val="4D4D4D"/>
                </a:solidFill>
                <a:latin typeface="Arial Unicode MS" pitchFamily="34" charset="-128"/>
              </a:rPr>
              <a:t>transmite</a:t>
            </a:r>
            <a:r>
              <a:rPr lang="es-ES_tradnl" sz="2000" b="1" dirty="0">
                <a:latin typeface="Arial Unicode MS" pitchFamily="34" charset="-128"/>
              </a:rPr>
              <a:t> a través de un </a:t>
            </a:r>
            <a:r>
              <a:rPr lang="es-ES_tradnl" sz="2000" b="1" i="1" dirty="0">
                <a:solidFill>
                  <a:srgbClr val="4D4D4D"/>
                </a:solidFill>
                <a:latin typeface="Arial Unicode MS" pitchFamily="34" charset="-128"/>
              </a:rPr>
              <a:t>medio elástico</a:t>
            </a:r>
            <a:r>
              <a:rPr lang="es-ES_tradnl" sz="2000" b="1" dirty="0">
                <a:latin typeface="Arial Unicode MS" pitchFamily="34" charset="-128"/>
              </a:rPr>
              <a:t> (aire) por medio de un </a:t>
            </a:r>
            <a:r>
              <a:rPr lang="es-ES_tradnl" sz="2000" b="1" i="1" dirty="0">
                <a:solidFill>
                  <a:srgbClr val="4D4D4D"/>
                </a:solidFill>
                <a:latin typeface="Arial Unicode MS" pitchFamily="34" charset="-128"/>
              </a:rPr>
              <a:t>movimiento ondulatorio</a:t>
            </a:r>
            <a:r>
              <a:rPr lang="es-ES_tradnl" sz="2000" b="1" dirty="0">
                <a:latin typeface="Arial Unicode MS" pitchFamily="34" charset="-128"/>
              </a:rPr>
              <a:t> y que es capaz de producir una </a:t>
            </a:r>
            <a:r>
              <a:rPr lang="es-ES_tradnl" sz="2000" b="1" i="1" dirty="0">
                <a:solidFill>
                  <a:srgbClr val="4D4D4D"/>
                </a:solidFill>
                <a:latin typeface="Arial Unicode MS" pitchFamily="34" charset="-128"/>
              </a:rPr>
              <a:t>sensación audible</a:t>
            </a: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755650" y="836464"/>
            <a:ext cx="1363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 dirty="0" err="1">
                <a:solidFill>
                  <a:srgbClr val="006699"/>
                </a:solidFill>
                <a:latin typeface="Arial Unicode MS" pitchFamily="34" charset="-128"/>
              </a:rPr>
              <a:t>SONIDO</a:t>
            </a:r>
            <a:r>
              <a:rPr lang="en-US" sz="2200" b="1" dirty="0">
                <a:solidFill>
                  <a:srgbClr val="006699"/>
                </a:solidFill>
                <a:latin typeface="Arial Unicode MS" pitchFamily="34" charset="-128"/>
              </a:rPr>
              <a:t>:</a:t>
            </a:r>
            <a:endParaRPr lang="es-ES" sz="2200" b="1" dirty="0">
              <a:solidFill>
                <a:srgbClr val="006699"/>
              </a:solidFill>
              <a:latin typeface="Arial Unicode MS" pitchFamily="34" charset="-128"/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827088" y="2347764"/>
            <a:ext cx="1162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006699"/>
                </a:solidFill>
                <a:latin typeface="Arial Unicode MS" pitchFamily="34" charset="-128"/>
              </a:rPr>
              <a:t>RUIDO:</a:t>
            </a:r>
            <a:endParaRPr lang="es-ES" sz="2200" b="1">
              <a:solidFill>
                <a:srgbClr val="006699"/>
              </a:solidFill>
              <a:latin typeface="Arial Unicode MS" pitchFamily="34" charset="-128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900113" y="2779564"/>
            <a:ext cx="7696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Blip>
                <a:blip r:embed="rId4"/>
              </a:buBlip>
            </a:pPr>
            <a:r>
              <a:rPr lang="es-ES_tradnl" sz="2000" b="1">
                <a:latin typeface="Arial Unicode MS" pitchFamily="34" charset="-128"/>
              </a:rPr>
              <a:t>  Es todo aquel sonido </a:t>
            </a:r>
            <a:r>
              <a:rPr lang="es-ES_tradnl" sz="2000" b="1" i="1">
                <a:solidFill>
                  <a:srgbClr val="4D4D4D"/>
                </a:solidFill>
                <a:latin typeface="Arial Unicode MS" pitchFamily="34" charset="-128"/>
              </a:rPr>
              <a:t>indeseado y desagradable</a:t>
            </a:r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s-ES_tradnl" sz="2000" b="1">
                <a:latin typeface="Arial Unicode MS" pitchFamily="34" charset="-128"/>
              </a:rPr>
              <a:t>  Sonido </a:t>
            </a:r>
            <a:r>
              <a:rPr lang="es-ES_tradnl" sz="2000" b="1" i="1">
                <a:solidFill>
                  <a:srgbClr val="4D4D4D"/>
                </a:solidFill>
                <a:latin typeface="Arial Unicode MS" pitchFamily="34" charset="-128"/>
              </a:rPr>
              <a:t>inarticulado y confuso</a:t>
            </a:r>
            <a:r>
              <a:rPr lang="es-ES_tradnl" sz="2000" b="1">
                <a:latin typeface="Arial Unicode MS" pitchFamily="34" charset="-128"/>
              </a:rPr>
              <a:t> más o menos fuerte</a:t>
            </a:r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s-ES_tradnl" sz="2000" b="1">
                <a:latin typeface="Arial Unicode MS" pitchFamily="34" charset="-128"/>
              </a:rPr>
              <a:t>  Todo sonido que </a:t>
            </a:r>
            <a:r>
              <a:rPr lang="es-ES_tradnl" sz="2000" b="1" i="1">
                <a:solidFill>
                  <a:srgbClr val="4D4D4D"/>
                </a:solidFill>
                <a:latin typeface="Arial Unicode MS" pitchFamily="34" charset="-128"/>
              </a:rPr>
              <a:t>interfiera o impida</a:t>
            </a:r>
            <a:r>
              <a:rPr lang="es-ES_tradnl" sz="2000" b="1">
                <a:latin typeface="Arial Unicode MS" pitchFamily="34" charset="-128"/>
              </a:rPr>
              <a:t> alguna </a:t>
            </a:r>
            <a:r>
              <a:rPr lang="es-ES_tradnl" sz="2000" b="1" i="1">
                <a:solidFill>
                  <a:srgbClr val="4D4D4D"/>
                </a:solidFill>
                <a:latin typeface="Arial Unicode MS" pitchFamily="34" charset="-128"/>
              </a:rPr>
              <a:t>actividad humana</a:t>
            </a:r>
          </a:p>
        </p:txBody>
      </p:sp>
      <p:pic>
        <p:nvPicPr>
          <p:cNvPr id="19" name="Picture 25" descr="car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204889"/>
            <a:ext cx="8382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" name="Picture 2" descr="http://www.elcosh.org/record/document/667/1-spanis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76700"/>
            <a:ext cx="33337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3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600"/>
                            </p:stCondLst>
                            <p:childTnLst>
                              <p:par>
                                <p:cTn id="2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694866" y="116632"/>
            <a:ext cx="5173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PROTECCIÓN AUDITIVA</a:t>
            </a:r>
            <a:endParaRPr lang="es-MX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0" y="5942013"/>
            <a:ext cx="914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C00000"/>
                </a:solidFill>
                <a:latin typeface="Arial Unicode MS" pitchFamily="34" charset="-128"/>
              </a:rPr>
              <a:t>El </a:t>
            </a:r>
            <a:r>
              <a:rPr lang="es-ES_tradnl" b="1" i="1" dirty="0" smtClean="0">
                <a:solidFill>
                  <a:srgbClr val="C00000"/>
                </a:solidFill>
                <a:latin typeface="Arial Unicode MS" pitchFamily="34" charset="-128"/>
              </a:rPr>
              <a:t>oído </a:t>
            </a:r>
            <a:r>
              <a:rPr lang="es-ES_tradnl" b="1" i="1" dirty="0">
                <a:solidFill>
                  <a:srgbClr val="C00000"/>
                </a:solidFill>
                <a:latin typeface="Arial Unicode MS" pitchFamily="34" charset="-128"/>
              </a:rPr>
              <a:t>humano</a:t>
            </a:r>
            <a:r>
              <a:rPr lang="es-ES_tradnl" b="1" dirty="0">
                <a:solidFill>
                  <a:srgbClr val="C00000"/>
                </a:solidFill>
                <a:latin typeface="Arial Unicode MS" pitchFamily="34" charset="-128"/>
              </a:rPr>
              <a:t> es capaz de </a:t>
            </a:r>
            <a:r>
              <a:rPr lang="es-ES_tradnl" b="1" i="1" dirty="0">
                <a:solidFill>
                  <a:srgbClr val="C00000"/>
                </a:solidFill>
                <a:latin typeface="Arial Unicode MS" pitchFamily="34" charset="-128"/>
              </a:rPr>
              <a:t>detectar variaciones de presión</a:t>
            </a:r>
            <a:r>
              <a:rPr lang="es-ES_tradnl" b="1" dirty="0">
                <a:solidFill>
                  <a:srgbClr val="C00000"/>
                </a:solidFill>
                <a:latin typeface="Arial Unicode MS" pitchFamily="34" charset="-128"/>
              </a:rPr>
              <a:t> acústica comprendidas entre los </a:t>
            </a:r>
            <a:r>
              <a:rPr lang="es-ES_tradnl" b="1" i="1" dirty="0">
                <a:solidFill>
                  <a:srgbClr val="C00000"/>
                </a:solidFill>
                <a:latin typeface="Arial Unicode MS" pitchFamily="34" charset="-128"/>
              </a:rPr>
              <a:t>0 y los 140 dB.</a:t>
            </a:r>
            <a:r>
              <a:rPr lang="es-ES_tradnl" b="1" dirty="0">
                <a:solidFill>
                  <a:srgbClr val="C00000"/>
                </a:solidFill>
                <a:latin typeface="Arial Unicode MS" pitchFamily="34" charset="-128"/>
              </a:rPr>
              <a:t> </a:t>
            </a:r>
            <a:endParaRPr lang="es-ES_tradnl" b="1" dirty="0" smtClean="0">
              <a:solidFill>
                <a:srgbClr val="C00000"/>
              </a:solidFill>
              <a:latin typeface="Arial Unicode MS" pitchFamily="34" charset="-128"/>
            </a:endParaRPr>
          </a:p>
          <a:p>
            <a:pPr algn="just" eaLnBrk="1" hangingPunct="1"/>
            <a:r>
              <a:rPr lang="es-ES_tradnl" b="1" dirty="0" smtClean="0">
                <a:solidFill>
                  <a:srgbClr val="C00000"/>
                </a:solidFill>
                <a:latin typeface="Arial Unicode MS" pitchFamily="34" charset="-128"/>
              </a:rPr>
              <a:t>A </a:t>
            </a:r>
            <a:r>
              <a:rPr lang="es-ES_tradnl" b="1" dirty="0">
                <a:solidFill>
                  <a:srgbClr val="C00000"/>
                </a:solidFill>
                <a:latin typeface="Arial Unicode MS" pitchFamily="34" charset="-128"/>
              </a:rPr>
              <a:t>niveles del orden de 150 – 160 </a:t>
            </a:r>
            <a:r>
              <a:rPr lang="es-ES_tradnl" b="1" dirty="0" smtClean="0">
                <a:solidFill>
                  <a:srgbClr val="C00000"/>
                </a:solidFill>
                <a:latin typeface="Arial Unicode MS" pitchFamily="34" charset="-128"/>
              </a:rPr>
              <a:t>dB (A)  </a:t>
            </a:r>
            <a:r>
              <a:rPr lang="es-ES_tradnl" b="1" dirty="0">
                <a:solidFill>
                  <a:srgbClr val="C00000"/>
                </a:solidFill>
                <a:latin typeface="Arial Unicode MS" pitchFamily="34" charset="-128"/>
              </a:rPr>
              <a:t>existe riesgo de </a:t>
            </a:r>
            <a:r>
              <a:rPr lang="es-ES_tradnl" b="1" i="1" dirty="0">
                <a:solidFill>
                  <a:srgbClr val="C00000"/>
                </a:solidFill>
                <a:latin typeface="Arial Unicode MS" pitchFamily="34" charset="-128"/>
              </a:rPr>
              <a:t>estallido del tímpano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44714"/>
              </p:ext>
            </p:extLst>
          </p:nvPr>
        </p:nvGraphicFramePr>
        <p:xfrm>
          <a:off x="4191093" y="3789040"/>
          <a:ext cx="4929505" cy="2313432"/>
        </p:xfrm>
        <a:graphic>
          <a:graphicData uri="http://schemas.openxmlformats.org/drawingml/2006/table">
            <a:tbl>
              <a:tblPr firstRow="1" firstCol="1" bandRow="1"/>
              <a:tblGrid>
                <a:gridCol w="1958975"/>
                <a:gridCol w="297053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NER</a:t>
                      </a: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:  Nivel de Exposición a Ruido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TMPE</a:t>
                      </a: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:  Tiempo Máximo Permisible de Exposición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90 dB(A)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 HORAS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93 dB(A)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HORAS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 dB(A)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 HORAS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99 dB(A)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HORA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102 dB(A)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30 MINUTOS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 dB(A)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 MINUTOS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953381"/>
            <a:ext cx="419949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TABLA A.1 LIMITES MÁXIMOS PERMISIBLES DE EXPOSICIÓN en la: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NOM-011-STPS-2001, Condiciones de seguridad e higiene en los centros de trabajo donde se genere ruido</a:t>
            </a: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s-MX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0" y="644783"/>
            <a:ext cx="9144000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Blip>
                <a:blip r:embed="rId3"/>
              </a:buBlip>
            </a:pPr>
            <a:r>
              <a:rPr lang="es-ES_tradnl" sz="1900" b="1" dirty="0">
                <a:latin typeface="Arial Unicode MS" pitchFamily="34" charset="-128"/>
              </a:rPr>
              <a:t>  El </a:t>
            </a:r>
            <a:r>
              <a:rPr lang="es-ES_tradnl" sz="1900" b="1" dirty="0" smtClean="0">
                <a:latin typeface="Arial Unicode MS" pitchFamily="34" charset="-128"/>
              </a:rPr>
              <a:t>  dB </a:t>
            </a:r>
            <a:r>
              <a:rPr lang="es-ES_tradnl" sz="1900" b="1" dirty="0">
                <a:latin typeface="Arial Unicode MS" pitchFamily="34" charset="-128"/>
              </a:rPr>
              <a:t>es la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unidad física</a:t>
            </a:r>
            <a:r>
              <a:rPr lang="es-ES_tradnl" sz="1900" b="1" dirty="0">
                <a:latin typeface="Arial Unicode MS" pitchFamily="34" charset="-128"/>
              </a:rPr>
              <a:t> de medida del nivel de presión acústica. </a:t>
            </a:r>
            <a:endParaRPr lang="es-ES_tradnl" sz="1900" b="1" dirty="0" smtClean="0">
              <a:latin typeface="Arial Unicode MS" pitchFamily="34" charset="-128"/>
            </a:endParaRPr>
          </a:p>
          <a:p>
            <a:pPr algn="just" eaLnBrk="1" hangingPunct="1"/>
            <a:endParaRPr lang="es-ES_tradnl" sz="1900" b="1" dirty="0">
              <a:latin typeface="Arial Unicode MS" pitchFamily="34" charset="-128"/>
            </a:endParaRPr>
          </a:p>
          <a:p>
            <a:pPr algn="just" eaLnBrk="1" hangingPunct="1">
              <a:buFontTx/>
              <a:buBlip>
                <a:blip r:embed="rId3"/>
              </a:buBlip>
            </a:pPr>
            <a:r>
              <a:rPr lang="es-ES_tradnl" sz="1900" b="1" dirty="0" smtClean="0">
                <a:latin typeface="Arial Unicode MS" pitchFamily="34" charset="-128"/>
              </a:rPr>
              <a:t>El </a:t>
            </a:r>
            <a:r>
              <a:rPr lang="es-ES_tradnl" sz="1900" b="1" dirty="0">
                <a:latin typeface="Arial Unicode MS" pitchFamily="34" charset="-128"/>
              </a:rPr>
              <a:t>oído humano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no tiene la misma sensibilidad</a:t>
            </a:r>
            <a:r>
              <a:rPr lang="es-ES_tradnl" sz="1900" b="1" dirty="0">
                <a:latin typeface="Arial Unicode MS" pitchFamily="34" charset="-128"/>
              </a:rPr>
              <a:t> para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todas las frecuencias</a:t>
            </a:r>
            <a:r>
              <a:rPr lang="es-ES_tradnl" sz="1900" b="1" dirty="0">
                <a:latin typeface="Arial Unicode MS" pitchFamily="34" charset="-128"/>
              </a:rPr>
              <a:t> recibidas, siendo capaz de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amortiguar o filtrar</a:t>
            </a:r>
            <a:r>
              <a:rPr lang="es-ES_tradnl" sz="1900" b="1" dirty="0">
                <a:latin typeface="Arial Unicode MS" pitchFamily="34" charset="-128"/>
              </a:rPr>
              <a:t>  unas más que otras</a:t>
            </a:r>
          </a:p>
          <a:p>
            <a:pPr algn="just" eaLnBrk="1" hangingPunct="1"/>
            <a:endParaRPr lang="es-ES_tradnl" sz="1900" b="1" dirty="0">
              <a:latin typeface="Arial Unicode MS" pitchFamily="34" charset="-128"/>
            </a:endParaRPr>
          </a:p>
          <a:p>
            <a:pPr algn="just" eaLnBrk="1" hangingPunct="1">
              <a:buFontTx/>
              <a:buBlip>
                <a:blip r:embed="rId3"/>
              </a:buBlip>
            </a:pPr>
            <a:r>
              <a:rPr lang="es-ES_tradnl" sz="1900" b="1" dirty="0">
                <a:latin typeface="Arial Unicode MS" pitchFamily="34" charset="-128"/>
              </a:rPr>
              <a:t>  A esta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amortiguación sonora</a:t>
            </a:r>
            <a:r>
              <a:rPr lang="es-ES_tradnl" sz="1900" b="1" dirty="0">
                <a:latin typeface="Arial Unicode MS" pitchFamily="34" charset="-128"/>
              </a:rPr>
              <a:t> se la conoce con el nombre de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atenuación.</a:t>
            </a:r>
            <a:r>
              <a:rPr lang="es-ES_tradnl" sz="1900" b="1" dirty="0">
                <a:latin typeface="Arial Unicode MS" pitchFamily="34" charset="-128"/>
              </a:rPr>
              <a:t> La atenuación es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mas efectiva</a:t>
            </a:r>
            <a:r>
              <a:rPr lang="es-ES_tradnl" sz="1900" b="1" dirty="0">
                <a:latin typeface="Arial Unicode MS" pitchFamily="34" charset="-128"/>
              </a:rPr>
              <a:t> en los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tonos graves</a:t>
            </a:r>
            <a:r>
              <a:rPr lang="es-ES_tradnl" sz="1900" b="1" dirty="0">
                <a:latin typeface="Arial Unicode MS" pitchFamily="34" charset="-128"/>
              </a:rPr>
              <a:t> que en los agudos (es decir, el oído a esos tonos escucha menos de lo que en realidad hay)</a:t>
            </a:r>
          </a:p>
          <a:p>
            <a:pPr algn="just" eaLnBrk="1" hangingPunct="1"/>
            <a:endParaRPr lang="es-ES_tradnl" sz="800" b="1" dirty="0">
              <a:latin typeface="Arial Unicode MS" pitchFamily="34" charset="-128"/>
            </a:endParaRPr>
          </a:p>
          <a:p>
            <a:pPr algn="just" eaLnBrk="1" hangingPunct="1">
              <a:buFontTx/>
              <a:buBlip>
                <a:blip r:embed="rId3"/>
              </a:buBlip>
            </a:pPr>
            <a:r>
              <a:rPr lang="es-ES_tradnl" sz="1900" b="1" dirty="0">
                <a:latin typeface="Arial Unicode MS" pitchFamily="34" charset="-128"/>
              </a:rPr>
              <a:t>  A los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decibelios “filtrados”</a:t>
            </a:r>
            <a:r>
              <a:rPr lang="es-ES_tradnl" sz="1900" b="1" dirty="0">
                <a:latin typeface="Arial Unicode MS" pitchFamily="34" charset="-128"/>
              </a:rPr>
              <a:t> se los conoce como </a:t>
            </a:r>
            <a:r>
              <a:rPr lang="es-ES_tradnl" sz="2400" b="1" i="1" dirty="0">
                <a:solidFill>
                  <a:srgbClr val="4D4D4D"/>
                </a:solidFill>
                <a:latin typeface="Arial Unicode MS" pitchFamily="34" charset="-128"/>
              </a:rPr>
              <a:t>dB(A)</a:t>
            </a:r>
            <a:r>
              <a:rPr lang="es-ES_tradnl" sz="2000" b="1" i="1" dirty="0">
                <a:solidFill>
                  <a:srgbClr val="4D4D4D"/>
                </a:solidFill>
                <a:latin typeface="Arial Unicode MS" pitchFamily="34" charset="-128"/>
              </a:rPr>
              <a:t>,</a:t>
            </a:r>
            <a:r>
              <a:rPr lang="es-ES_tradnl" sz="2000" b="1" dirty="0">
                <a:latin typeface="Arial Unicode MS" pitchFamily="34" charset="-128"/>
              </a:rPr>
              <a:t> </a:t>
            </a:r>
            <a:r>
              <a:rPr lang="es-ES_tradnl" sz="1900" b="1" dirty="0">
                <a:latin typeface="Arial Unicode MS" pitchFamily="34" charset="-128"/>
              </a:rPr>
              <a:t>y son los que se tienen en cuenta desde el </a:t>
            </a:r>
            <a:r>
              <a:rPr lang="es-ES_tradnl" sz="1900" b="1" i="1" dirty="0">
                <a:solidFill>
                  <a:srgbClr val="4D4D4D"/>
                </a:solidFill>
                <a:latin typeface="Arial Unicode MS" pitchFamily="34" charset="-128"/>
              </a:rPr>
              <a:t>punto de vista de la legalidad</a:t>
            </a:r>
          </a:p>
        </p:txBody>
      </p:sp>
    </p:spTree>
    <p:extLst>
      <p:ext uri="{BB962C8B-B14F-4D97-AF65-F5344CB8AC3E}">
        <p14:creationId xmlns:p14="http://schemas.microsoft.com/office/powerpoint/2010/main" val="38423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4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2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82" y="5624"/>
            <a:ext cx="7347326" cy="685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0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694866" y="116632"/>
            <a:ext cx="5173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PROTECCIÓN AUDITIVA</a:t>
            </a:r>
            <a:endParaRPr lang="es-MX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9512" y="6488480"/>
            <a:ext cx="8496944" cy="365125"/>
          </a:xfrm>
        </p:spPr>
        <p:txBody>
          <a:bodyPr/>
          <a:lstStyle/>
          <a:p>
            <a:r>
              <a:rPr lang="es-MX" dirty="0" smtClean="0"/>
              <a:t>www.capacitacionempresarialice.com.mx                  Oficina: (55) 58976563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27689" y="980727"/>
            <a:ext cx="90884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00B0F0"/>
                </a:solidFill>
                <a:latin typeface="Arial Unicode MS" pitchFamily="34" charset="-128"/>
              </a:rPr>
              <a:t>Consecuencias :</a:t>
            </a:r>
            <a:endParaRPr lang="es-MX" sz="2400" b="1" dirty="0">
              <a:solidFill>
                <a:srgbClr val="00B0F0"/>
              </a:solidFill>
              <a:latin typeface="Arial Unicode MS" pitchFamily="34" charset="-128"/>
            </a:endParaRPr>
          </a:p>
          <a:p>
            <a:endParaRPr lang="es-MX" sz="800" dirty="0">
              <a:latin typeface="Arial Unicode MS" pitchFamily="34" charset="-128"/>
            </a:endParaRPr>
          </a:p>
          <a:p>
            <a:r>
              <a:rPr lang="es-MX" sz="2000" b="1" dirty="0">
                <a:solidFill>
                  <a:srgbClr val="0070C0"/>
                </a:solidFill>
                <a:latin typeface="Arial Unicode MS" pitchFamily="34" charset="-128"/>
              </a:rPr>
              <a:t> </a:t>
            </a:r>
            <a:r>
              <a:rPr lang="es-MX" sz="2000" b="1" dirty="0" smtClean="0">
                <a:solidFill>
                  <a:srgbClr val="0070C0"/>
                </a:solidFill>
                <a:latin typeface="Arial Unicode MS" pitchFamily="34" charset="-128"/>
              </a:rPr>
              <a:t>- La </a:t>
            </a:r>
            <a:r>
              <a:rPr lang="es-MX" sz="2000" b="1" dirty="0">
                <a:solidFill>
                  <a:srgbClr val="0070C0"/>
                </a:solidFill>
                <a:latin typeface="Arial Unicode MS" pitchFamily="34" charset="-128"/>
              </a:rPr>
              <a:t>Pérdida Auditiva </a:t>
            </a:r>
            <a:r>
              <a:rPr lang="es-MX" sz="2000" b="1" dirty="0" smtClean="0">
                <a:solidFill>
                  <a:srgbClr val="0070C0"/>
                </a:solidFill>
                <a:latin typeface="Arial Unicode MS" pitchFamily="34" charset="-128"/>
              </a:rPr>
              <a:t>Temporal:</a:t>
            </a:r>
          </a:p>
          <a:p>
            <a:r>
              <a:rPr lang="es-MX" dirty="0" smtClean="0">
                <a:latin typeface="Arial Unicode MS" pitchFamily="34" charset="-128"/>
              </a:rPr>
              <a:t>• </a:t>
            </a:r>
            <a:r>
              <a:rPr lang="es-MX" dirty="0">
                <a:latin typeface="Arial Unicode MS" pitchFamily="34" charset="-128"/>
              </a:rPr>
              <a:t>Tapón de cera • Infección del oído • Perforación del tímpano</a:t>
            </a:r>
          </a:p>
          <a:p>
            <a:endParaRPr lang="es-MX" dirty="0">
              <a:latin typeface="Arial Unicode MS" pitchFamily="34" charset="-128"/>
            </a:endParaRPr>
          </a:p>
          <a:p>
            <a:r>
              <a:rPr lang="es-MX" sz="2000" b="1" dirty="0">
                <a:solidFill>
                  <a:srgbClr val="0070C0"/>
                </a:solidFill>
                <a:latin typeface="Arial Unicode MS" pitchFamily="34" charset="-128"/>
              </a:rPr>
              <a:t> </a:t>
            </a:r>
            <a:r>
              <a:rPr lang="es-MX" sz="2000" b="1" dirty="0" smtClean="0">
                <a:solidFill>
                  <a:srgbClr val="0070C0"/>
                </a:solidFill>
                <a:latin typeface="Arial Unicode MS" pitchFamily="34" charset="-128"/>
              </a:rPr>
              <a:t>-La </a:t>
            </a:r>
            <a:r>
              <a:rPr lang="es-MX" sz="2000" b="1" dirty="0">
                <a:solidFill>
                  <a:srgbClr val="0070C0"/>
                </a:solidFill>
                <a:latin typeface="Arial Unicode MS" pitchFamily="34" charset="-128"/>
              </a:rPr>
              <a:t>Pérdida </a:t>
            </a:r>
            <a:r>
              <a:rPr lang="es-MX" sz="2000" b="1" dirty="0" smtClean="0">
                <a:solidFill>
                  <a:srgbClr val="0070C0"/>
                </a:solidFill>
                <a:latin typeface="Arial Unicode MS" pitchFamily="34" charset="-128"/>
              </a:rPr>
              <a:t>Permanente:</a:t>
            </a:r>
            <a:endParaRPr lang="es-MX" sz="2000" b="1" dirty="0">
              <a:solidFill>
                <a:srgbClr val="0070C0"/>
              </a:solidFill>
              <a:latin typeface="Arial Unicode MS" pitchFamily="34" charset="-128"/>
            </a:endParaRPr>
          </a:p>
          <a:p>
            <a:r>
              <a:rPr lang="es-MX" dirty="0">
                <a:latin typeface="Arial Unicode MS" pitchFamily="34" charset="-128"/>
              </a:rPr>
              <a:t> • Envejecimiento • Enfermedad • Hereditario • Drogas • Trauma </a:t>
            </a:r>
            <a:r>
              <a:rPr lang="es-MX" dirty="0" smtClean="0">
                <a:latin typeface="Arial Unicode MS" pitchFamily="34" charset="-128"/>
              </a:rPr>
              <a:t>acústico</a:t>
            </a:r>
          </a:p>
          <a:p>
            <a:endParaRPr lang="es-MX" dirty="0" smtClean="0">
              <a:latin typeface="Arial Unicode MS" pitchFamily="34" charset="-128"/>
            </a:endParaRPr>
          </a:p>
          <a:p>
            <a:r>
              <a:rPr lang="es-MX" sz="2400" b="1" dirty="0" smtClean="0">
                <a:solidFill>
                  <a:srgbClr val="00B0F0"/>
                </a:solidFill>
              </a:rPr>
              <a:t>Considerar </a:t>
            </a:r>
            <a:r>
              <a:rPr lang="es-MX" sz="2400" b="1" dirty="0">
                <a:solidFill>
                  <a:srgbClr val="00B0F0"/>
                </a:solidFill>
              </a:rPr>
              <a:t>estos </a:t>
            </a:r>
            <a:r>
              <a:rPr lang="es-MX" sz="2400" b="1" cap="all" dirty="0">
                <a:solidFill>
                  <a:srgbClr val="00B0F0"/>
                </a:solidFill>
              </a:rPr>
              <a:t>Signos de alerta </a:t>
            </a:r>
            <a:r>
              <a:rPr lang="es-MX" sz="2400" b="1" dirty="0">
                <a:solidFill>
                  <a:srgbClr val="00B0F0"/>
                </a:solidFill>
              </a:rPr>
              <a:t>como graves para la salud:</a:t>
            </a:r>
          </a:p>
          <a:p>
            <a:r>
              <a:rPr lang="es-MX" dirty="0"/>
              <a:t> • Zumbidos </a:t>
            </a:r>
            <a:endParaRPr lang="es-MX" dirty="0" smtClean="0"/>
          </a:p>
          <a:p>
            <a:r>
              <a:rPr lang="es-MX" dirty="0" smtClean="0"/>
              <a:t>•  </a:t>
            </a:r>
            <a:r>
              <a:rPr lang="es-MX" dirty="0"/>
              <a:t>Dificultad en entender conversaciones</a:t>
            </a:r>
          </a:p>
          <a:p>
            <a:endParaRPr lang="es-MX" dirty="0"/>
          </a:p>
          <a:p>
            <a:r>
              <a:rPr lang="es-MX" sz="2000" b="1" dirty="0"/>
              <a:t>NOTA</a:t>
            </a:r>
            <a:r>
              <a:rPr lang="es-MX" dirty="0"/>
              <a:t> : Ante </a:t>
            </a:r>
            <a:r>
              <a:rPr lang="es-MX" dirty="0" smtClean="0"/>
              <a:t>cualquier signo anormal, acudir </a:t>
            </a:r>
            <a:r>
              <a:rPr lang="es-MX" dirty="0"/>
              <a:t>al medico para la realización de un estudio de AUDIOMETRÍA.</a:t>
            </a:r>
          </a:p>
          <a:p>
            <a:endParaRPr lang="es-MX" dirty="0">
              <a:latin typeface="Arial Unicode MS" pitchFamily="34" charset="-128"/>
            </a:endParaRPr>
          </a:p>
        </p:txBody>
      </p:sp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1116013" y="5661025"/>
            <a:ext cx="77485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000" dirty="0">
                <a:latin typeface="Lucida Sans Unicode" pitchFamily="34" charset="0"/>
              </a:rPr>
              <a:t>La HIPOACUSIA es ..... </a:t>
            </a:r>
            <a:r>
              <a:rPr lang="es-ES" sz="3000" dirty="0">
                <a:solidFill>
                  <a:srgbClr val="C00000"/>
                </a:solidFill>
                <a:latin typeface="Lucida Sans Unicode" pitchFamily="34" charset="0"/>
              </a:rPr>
              <a:t>IRREVERSIBLE</a:t>
            </a:r>
          </a:p>
        </p:txBody>
      </p:sp>
    </p:spTree>
    <p:extLst>
      <p:ext uri="{BB962C8B-B14F-4D97-AF65-F5344CB8AC3E}">
        <p14:creationId xmlns:p14="http://schemas.microsoft.com/office/powerpoint/2010/main" val="37990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77" y="2420888"/>
            <a:ext cx="3073111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46219" y="-171400"/>
            <a:ext cx="7772400" cy="914400"/>
          </a:xfrm>
        </p:spPr>
        <p:txBody>
          <a:bodyPr/>
          <a:lstStyle/>
          <a:p>
            <a:r>
              <a:rPr lang="es-MX" dirty="0" smtClean="0"/>
              <a:t>OBLIGACIONES DEL PATRÓN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0" y="1124744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800" dirty="0" smtClean="0"/>
              <a:t>Proporcionar </a:t>
            </a:r>
            <a:r>
              <a:rPr lang="es-MX" sz="2800" dirty="0"/>
              <a:t>a  los trabajadores de sistemas personales para trabajos en </a:t>
            </a:r>
            <a:r>
              <a:rPr lang="es-MX" sz="2800" dirty="0" smtClean="0"/>
              <a:t>altura de </a:t>
            </a:r>
            <a:r>
              <a:rPr lang="es-MX" sz="2800" dirty="0"/>
              <a:t>conformidad al riesgo de trabajo</a:t>
            </a:r>
            <a:r>
              <a:rPr lang="es-MX" sz="2800" dirty="0" smtClean="0"/>
              <a:t>.</a:t>
            </a: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s-MX" sz="16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MX" sz="16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DEBER</a:t>
            </a:r>
            <a:r>
              <a:rPr lang="es-MX" sz="16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Á</a:t>
            </a:r>
            <a:r>
              <a:rPr lang="es-MX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 </a:t>
            </a: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ESTAR CONFORMADOS, SEG</a:t>
            </a:r>
            <a:r>
              <a:rPr lang="es-MX" sz="1600" dirty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Ú</a:t>
            </a: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 APLIQUE AL SISTEMA EN USO, AL MENOS POR</a:t>
            </a:r>
            <a:r>
              <a:rPr lang="es-MX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MX" sz="16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MX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arenR"/>
            </a:pPr>
            <a:r>
              <a:rPr lang="es-MX" sz="16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ARN</a:t>
            </a:r>
            <a:r>
              <a:rPr lang="es-MX" sz="1600" b="1" dirty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É</a:t>
            </a:r>
            <a:r>
              <a:rPr lang="es-MX" sz="16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 DE CUERPO COMPLETO</a:t>
            </a:r>
            <a:r>
              <a:rPr lang="es-MX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;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arenR"/>
            </a:pPr>
            <a:endParaRPr lang="es-MX" sz="16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arenR"/>
            </a:pPr>
            <a:endParaRPr lang="es-MX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B) L</a:t>
            </a:r>
            <a:r>
              <a:rPr lang="es-MX" sz="1600" dirty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Í</a:t>
            </a: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NEA DE VIDA</a:t>
            </a:r>
            <a:r>
              <a:rPr lang="es-MX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6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C) CONECTORES</a:t>
            </a:r>
            <a:r>
              <a:rPr lang="es-MX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6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D) DISPOSITIVOS ABSORBEDORES DE ENERG</a:t>
            </a:r>
            <a:r>
              <a:rPr lang="es-MX" sz="1600" dirty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Í</a:t>
            </a: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A, </a:t>
            </a:r>
            <a:r>
              <a:rPr lang="es-MX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Y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6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6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E) PUNTOS O DISPOSITIVOS DE ANCLAJE.</a:t>
            </a:r>
            <a:endParaRPr lang="es-MX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s-MX" sz="2800" dirty="0"/>
          </a:p>
          <a:p>
            <a:r>
              <a:rPr lang="es-MX" sz="2800" dirty="0"/>
              <a:t> </a:t>
            </a:r>
            <a:endParaRPr lang="es-MX" sz="2800" dirty="0" smtClean="0"/>
          </a:p>
          <a:p>
            <a:endParaRPr lang="es-MX" sz="2800" dirty="0"/>
          </a:p>
          <a:p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7812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71472" y="357166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 LOS TRABAJADORES.</a:t>
            </a:r>
            <a:r>
              <a:rPr lang="es-MX" sz="2800" dirty="0" smtClean="0"/>
              <a:t> </a:t>
            </a:r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42942" y="1214422"/>
            <a:ext cx="785814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2000" dirty="0" smtClean="0"/>
              <a:t>ACUDIR Y SOMETERSE A LOS EXÁMENES MÉDICOS QUE INDIQUE EL PATRÓN, E INFORMAR A ÉSTE SOBRE CUALQUIER AFECTACIÓN A LA SALUD O ACROFOBIA (MIEDO A LAS ALTURAS) QUE COMPROMETA SU SEGURIDAD O LA DE TERCEROS, DURANTE LA REALIZACIÓN DE LOS TRABAJOS EN ALTURA.</a:t>
            </a:r>
            <a:endParaRPr lang="es-MX" sz="2000" dirty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Picture 2" descr="Resultado de imagen para examen med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286124"/>
            <a:ext cx="3548044" cy="2669221"/>
          </a:xfrm>
          <a:prstGeom prst="rect">
            <a:avLst/>
          </a:prstGeom>
          <a:noFill/>
        </p:spPr>
      </p:pic>
      <p:pic>
        <p:nvPicPr>
          <p:cNvPr id="70658" name="Picture 2" descr="Resultado de imagen para ACROFOB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43314"/>
            <a:ext cx="4219604" cy="1743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7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85753" y="571500"/>
            <a:ext cx="4714875" cy="525463"/>
          </a:xfrm>
        </p:spPr>
        <p:txBody>
          <a:bodyPr>
            <a:noAutofit/>
          </a:bodyPr>
          <a:lstStyle/>
          <a:p>
            <a:r>
              <a:rPr lang="es-MX" sz="2800" dirty="0" smtClean="0">
                <a:latin typeface="Tw Cen MT" pitchFamily="34" charset="0"/>
              </a:rPr>
              <a:t>TEMAS PREVIOS A DESARROLLAR.</a:t>
            </a:r>
            <a:endParaRPr lang="es-MX" sz="2800" dirty="0">
              <a:latin typeface="Tw Cen MT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43504" y="1506668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MX" sz="2000" dirty="0" smtClean="0"/>
              <a:t>CONOCIMIENTOS</a:t>
            </a:r>
          </a:p>
        </p:txBody>
      </p:sp>
      <p:pic>
        <p:nvPicPr>
          <p:cNvPr id="27650" name="Picture 2" descr="Resultado de imagen para fundado y motiv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64" y="2857496"/>
            <a:ext cx="6762750" cy="2571751"/>
          </a:xfrm>
          <a:prstGeom prst="rect">
            <a:avLst/>
          </a:prstGeom>
          <a:noFill/>
        </p:spPr>
      </p:pic>
      <p:pic>
        <p:nvPicPr>
          <p:cNvPr id="5" name="Picture 2" descr="C:\Users\JESUS\Pictures\logo 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977"/>
            <a:ext cx="1865193" cy="8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428728" y="5517232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LA PRESENTE NORMA RIGE EN TODO EL TERRITORIO NACIONAL Y APLICA EN AQUELLOS LUGARES DONDE SE REALICEN TRABAJOS EN ALTURA.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901640"/>
            <a:ext cx="5328591" cy="395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42910" y="383425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7. </a:t>
            </a:r>
            <a:r>
              <a:rPr lang="es-MX" sz="2400" b="1" dirty="0" smtClean="0"/>
              <a:t>MEDIDAS GENERALES DE SEGURIDAD PARA REALIZAR TRABAJOS EN ALTURA</a:t>
            </a:r>
            <a:endParaRPr lang="es-MX" sz="2800" dirty="0" smtClean="0"/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" y="1254239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MX" sz="2800" dirty="0" smtClean="0"/>
              <a:t>Colocar en bordes de azoteas, terrazas, …, protecciones laterales o Perimetrales para protección colectiva contra caídas de altura entre otros elementos de prevención, o bien proveer a los trabajadores de sistemas personales para trabajos en altura.</a:t>
            </a:r>
            <a:endParaRPr lang="es-MX" sz="2800" dirty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4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297636" y="10247"/>
            <a:ext cx="3817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7. </a:t>
            </a:r>
            <a:r>
              <a:rPr lang="es-MX" sz="2400" b="1" dirty="0" smtClean="0"/>
              <a:t>MEDIDAS GENERALES DE SEGURIDAD PARA REALIZAR TRABAJOS EN ALTURA</a:t>
            </a:r>
            <a:endParaRPr lang="es-MX" sz="2800" dirty="0" smtClean="0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5220072" y="2681624"/>
            <a:ext cx="3923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MX" sz="2000" dirty="0">
                <a:solidFill>
                  <a:srgbClr val="000000"/>
                </a:solidFill>
                <a:latin typeface="Arial"/>
              </a:rPr>
              <a:t>Efectuar trabajos en altura sólo con personal capacitado y autorizado por el patrón. </a:t>
            </a:r>
            <a:endParaRPr lang="es-MX" sz="2000" dirty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8109"/>
            <a:ext cx="5334148" cy="707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5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0374" y="10247"/>
            <a:ext cx="8655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7. </a:t>
            </a:r>
            <a:r>
              <a:rPr lang="es-MX" sz="2400" b="1" dirty="0" smtClean="0"/>
              <a:t>MEDIDAS GENERALES DE SEGURIDAD PARA REALIZAR TRABAJOS EN ALTURA</a:t>
            </a:r>
            <a:endParaRPr lang="es-MX" sz="2800" dirty="0" smtClean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5" t="36341" r="31228" b="29248"/>
          <a:stretch/>
        </p:blipFill>
        <p:spPr bwMode="auto">
          <a:xfrm>
            <a:off x="1691680" y="871198"/>
            <a:ext cx="5084118" cy="294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1" y="4327936"/>
            <a:ext cx="9115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Cuando </a:t>
            </a:r>
            <a:r>
              <a:rPr lang="es-MX" b="1" dirty="0"/>
              <a:t>se trabaje en la proximidad de líneas </a:t>
            </a:r>
            <a:r>
              <a:rPr lang="es-MX" b="1" dirty="0" smtClean="0"/>
              <a:t>energizadas y  </a:t>
            </a:r>
            <a:r>
              <a:rPr lang="es-MX" b="1" dirty="0"/>
              <a:t>aun cuando se mantengan </a:t>
            </a:r>
            <a:r>
              <a:rPr lang="es-MX" b="1" dirty="0" smtClean="0"/>
              <a:t> las </a:t>
            </a:r>
            <a:endParaRPr lang="es-MX" b="1" dirty="0"/>
          </a:p>
          <a:p>
            <a:r>
              <a:rPr lang="es-MX" dirty="0"/>
              <a:t>distancias de seguridad </a:t>
            </a:r>
            <a:r>
              <a:rPr lang="es-MX" dirty="0" smtClean="0"/>
              <a:t>aplicar  </a:t>
            </a:r>
            <a:r>
              <a:rPr lang="es-MX" dirty="0"/>
              <a:t>las medidas de </a:t>
            </a:r>
            <a:r>
              <a:rPr lang="es-MX" dirty="0" smtClean="0"/>
              <a:t>seguridad siguientes</a:t>
            </a:r>
            <a:r>
              <a:rPr lang="es-MX" dirty="0"/>
              <a:t>: </a:t>
            </a:r>
            <a:endParaRPr lang="es-MX" dirty="0" smtClean="0"/>
          </a:p>
          <a:p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dirty="0"/>
              <a:t>Tomar precauciones para evitar </a:t>
            </a:r>
            <a:r>
              <a:rPr lang="es-MX" dirty="0" smtClean="0"/>
              <a:t>el </a:t>
            </a:r>
            <a:r>
              <a:rPr lang="es-MX" dirty="0"/>
              <a:t>tener contacto </a:t>
            </a:r>
            <a:r>
              <a:rPr lang="es-MX" dirty="0" smtClean="0"/>
              <a:t>accidental.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dirty="0"/>
              <a:t>Colocar protecciones como cintas o mantas aislantes en las líneas </a:t>
            </a:r>
            <a:r>
              <a:rPr lang="es-MX" dirty="0" smtClean="0"/>
              <a:t>eléctricas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dirty="0" smtClean="0"/>
              <a:t>Utilizar el </a:t>
            </a:r>
            <a:r>
              <a:rPr lang="es-MX" dirty="0" err="1" smtClean="0"/>
              <a:t>EPP</a:t>
            </a:r>
            <a:r>
              <a:rPr lang="es-MX" dirty="0" smtClean="0"/>
              <a:t> </a:t>
            </a:r>
            <a:r>
              <a:rPr lang="es-MX" dirty="0" err="1" smtClean="0"/>
              <a:t>dielectrico</a:t>
            </a: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07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0374" y="10247"/>
            <a:ext cx="8655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7. </a:t>
            </a:r>
            <a:r>
              <a:rPr lang="es-MX" sz="2400" b="1" dirty="0" smtClean="0"/>
              <a:t>MEDIDAS GENERALES DE SEGURIDAD PARA REALIZAR TRABAJOS EN ALTURA</a:t>
            </a:r>
            <a:endParaRPr lang="es-MX" sz="2800" dirty="0" smtClean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-1" y="1124744"/>
            <a:ext cx="911547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sz="2400" b="1" dirty="0" smtClean="0"/>
              <a:t>Proteger </a:t>
            </a:r>
            <a:r>
              <a:rPr lang="es-MX" sz="2400" b="1" dirty="0"/>
              <a:t>las cuerdas o cables cuando pasen por bordes o aristas </a:t>
            </a:r>
            <a:r>
              <a:rPr lang="es-MX" sz="2400" b="1" dirty="0" smtClean="0"/>
              <a:t>filosas.</a:t>
            </a:r>
          </a:p>
          <a:p>
            <a:pPr marL="285750" indent="-285750">
              <a:buFont typeface="Wingdings" pitchFamily="2" charset="2"/>
              <a:buChar char="Ø"/>
            </a:pPr>
            <a:endParaRPr lang="es-MX" sz="24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sz="2400" b="1" dirty="0"/>
              <a:t>Delimitar la zona o área a nivel de piso en la que se realizará el trabajo en </a:t>
            </a:r>
            <a:r>
              <a:rPr lang="es-MX" sz="2400" b="1" dirty="0" smtClean="0"/>
              <a:t>altura</a:t>
            </a:r>
          </a:p>
          <a:p>
            <a:pPr marL="285750" indent="-285750">
              <a:buFont typeface="Wingdings" pitchFamily="2" charset="2"/>
              <a:buChar char="Ø"/>
            </a:pPr>
            <a:endParaRPr lang="es-MX" sz="24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sz="2400" b="1" dirty="0"/>
              <a:t>Evitar o interrumpir las actividades en altura cuando se detecten condiciones climáticas que </a:t>
            </a:r>
            <a:r>
              <a:rPr lang="es-MX" sz="2400" b="1" dirty="0" smtClean="0"/>
              <a:t>impliquen riesgos </a:t>
            </a:r>
            <a:r>
              <a:rPr lang="es-MX" sz="2400" b="1" dirty="0"/>
              <a:t>para los </a:t>
            </a:r>
            <a:r>
              <a:rPr lang="es-MX" sz="2400" b="1" dirty="0" smtClean="0"/>
              <a:t>trabajadores</a:t>
            </a:r>
          </a:p>
          <a:p>
            <a:pPr marL="285750" indent="-285750">
              <a:buFont typeface="Wingdings" pitchFamily="2" charset="2"/>
              <a:buChar char="Ø"/>
            </a:pPr>
            <a:endParaRPr lang="es-MX" sz="24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sz="2400" b="1" dirty="0"/>
              <a:t>Someter el sistema o equipo utilizado a una revisión </a:t>
            </a:r>
            <a:r>
              <a:rPr lang="es-MX" sz="2400" b="1" dirty="0" smtClean="0"/>
              <a:t>anual</a:t>
            </a:r>
          </a:p>
          <a:p>
            <a:pPr marL="285750" indent="-285750">
              <a:buFont typeface="Wingdings" pitchFamily="2" charset="2"/>
              <a:buChar char="Ø"/>
            </a:pPr>
            <a:endParaRPr lang="es-MX" b="1" dirty="0"/>
          </a:p>
          <a:p>
            <a:endParaRPr lang="es-MX" b="1" dirty="0" smtClean="0"/>
          </a:p>
          <a:p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339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0374" y="10247"/>
            <a:ext cx="8655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7. </a:t>
            </a:r>
            <a:r>
              <a:rPr lang="es-MX" sz="2400" b="1" dirty="0" smtClean="0"/>
              <a:t>MEDIDAS GENERALES DE SEGURIDAD PARA REALIZAR TRABAJOS EN ALTURA</a:t>
            </a:r>
            <a:endParaRPr lang="es-MX" sz="2800" dirty="0" smtClean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-1" y="692696"/>
            <a:ext cx="9115473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MX" sz="2400" b="1" dirty="0" smtClean="0"/>
              <a:t>Llevar </a:t>
            </a:r>
            <a:r>
              <a:rPr lang="es-MX" sz="2400" b="1" dirty="0"/>
              <a:t>el registro de las revisiones y mantenimiento realizados a los sistemas o equipos, en el que </a:t>
            </a:r>
            <a:r>
              <a:rPr lang="es-MX" sz="2400" b="1" dirty="0" smtClean="0"/>
              <a:t>al menos </a:t>
            </a:r>
            <a:r>
              <a:rPr lang="es-MX" sz="2400" b="1" dirty="0"/>
              <a:t>se deberá consignar lo siguiente: </a:t>
            </a:r>
            <a:endParaRPr lang="es-MX" sz="2400" b="1" dirty="0" smtClean="0"/>
          </a:p>
          <a:p>
            <a:pPr marL="285750" indent="-285750">
              <a:buFont typeface="Wingdings" pitchFamily="2" charset="2"/>
              <a:buChar char="Ø"/>
            </a:pPr>
            <a:endParaRPr lang="es-MX" sz="2400" b="1" dirty="0" smtClean="0"/>
          </a:p>
          <a:p>
            <a:pPr marL="342900" indent="-342900">
              <a:buFont typeface="+mj-lt"/>
              <a:buAutoNum type="alphaLcPeriod"/>
            </a:pPr>
            <a:r>
              <a:rPr lang="es-MX" sz="2400" b="1" dirty="0"/>
              <a:t>Los datos generales del sistema o equipo </a:t>
            </a:r>
            <a:r>
              <a:rPr lang="es-MX" sz="2400" b="1" dirty="0" smtClean="0"/>
              <a:t>para su identificación de éste.</a:t>
            </a:r>
          </a:p>
          <a:p>
            <a:pPr marL="342900" indent="-342900">
              <a:buFont typeface="+mj-lt"/>
              <a:buAutoNum type="alphaLcPeriod"/>
            </a:pPr>
            <a:endParaRPr lang="es-MX" sz="2400" b="1" dirty="0" smtClean="0"/>
          </a:p>
          <a:p>
            <a:pPr marL="342900" indent="-342900">
              <a:buFont typeface="+mj-lt"/>
              <a:buAutoNum type="alphaLcPeriod"/>
            </a:pPr>
            <a:r>
              <a:rPr lang="es-MX" sz="2400" b="1" dirty="0"/>
              <a:t>F</a:t>
            </a:r>
            <a:r>
              <a:rPr lang="es-MX" sz="2400" b="1" dirty="0" smtClean="0"/>
              <a:t>echas </a:t>
            </a:r>
            <a:r>
              <a:rPr lang="es-MX" sz="2400" b="1" dirty="0"/>
              <a:t>de las revisiones y acciones de </a:t>
            </a:r>
            <a:r>
              <a:rPr lang="es-MX" sz="2400" b="1" dirty="0" smtClean="0"/>
              <a:t>mantenimiento</a:t>
            </a:r>
          </a:p>
          <a:p>
            <a:pPr marL="342900" indent="-342900">
              <a:buFont typeface="+mj-lt"/>
              <a:buAutoNum type="alphaLcPeriod"/>
            </a:pPr>
            <a:endParaRPr lang="es-MX" sz="2400" b="1" dirty="0" smtClean="0"/>
          </a:p>
          <a:p>
            <a:pPr marL="342900" indent="-342900">
              <a:buFont typeface="+mj-lt"/>
              <a:buAutoNum type="alphaLcPeriod"/>
            </a:pPr>
            <a:r>
              <a:rPr lang="es-MX" sz="2400" b="1" dirty="0" smtClean="0"/>
              <a:t>Observaciones</a:t>
            </a:r>
          </a:p>
          <a:p>
            <a:pPr marL="342900" indent="-342900">
              <a:buFont typeface="+mj-lt"/>
              <a:buAutoNum type="alphaLcPeriod"/>
            </a:pPr>
            <a:endParaRPr lang="es-MX" sz="2400" b="1" dirty="0" smtClean="0"/>
          </a:p>
          <a:p>
            <a:pPr marL="342900" indent="-342900">
              <a:buFont typeface="+mj-lt"/>
              <a:buAutoNum type="alphaLcPeriod"/>
            </a:pPr>
            <a:r>
              <a:rPr lang="es-MX" sz="2400" b="1" dirty="0" smtClean="0"/>
              <a:t>Las </a:t>
            </a:r>
            <a:r>
              <a:rPr lang="es-MX" sz="2400" b="1" dirty="0"/>
              <a:t>acciones preventivas y correctivas </a:t>
            </a:r>
            <a:r>
              <a:rPr lang="es-MX" sz="2400" b="1" dirty="0" smtClean="0"/>
              <a:t>realizadas.</a:t>
            </a:r>
          </a:p>
          <a:p>
            <a:pPr marL="342900" indent="-342900">
              <a:buFont typeface="+mj-lt"/>
              <a:buAutoNum type="alphaLcPeriod"/>
            </a:pPr>
            <a:endParaRPr lang="es-MX" sz="2400" b="1" dirty="0" smtClean="0"/>
          </a:p>
          <a:p>
            <a:pPr marL="342900" indent="-342900">
              <a:buFont typeface="+mj-lt"/>
              <a:buAutoNum type="alphaLcPeriod"/>
            </a:pPr>
            <a:r>
              <a:rPr lang="es-MX" sz="2400" b="1" dirty="0"/>
              <a:t>La identificación del trabajador o trabajadores responsables de la reparación, </a:t>
            </a:r>
            <a:r>
              <a:rPr lang="es-MX" sz="2400" b="1" dirty="0" smtClean="0"/>
              <a:t>y</a:t>
            </a:r>
          </a:p>
          <a:p>
            <a:pPr marL="342900" indent="-342900">
              <a:buFont typeface="+mj-lt"/>
              <a:buAutoNum type="alphaLcPeriod"/>
            </a:pPr>
            <a:endParaRPr lang="es-MX" sz="2400" b="1" dirty="0"/>
          </a:p>
          <a:p>
            <a:pPr marL="342900" indent="-342900">
              <a:buFont typeface="+mj-lt"/>
              <a:buAutoNum type="alphaLcPeriod"/>
            </a:pPr>
            <a:r>
              <a:rPr lang="es-MX" sz="2400" b="1" dirty="0"/>
              <a:t>El señalamiento de los responsables de la liberación para su uso</a:t>
            </a:r>
            <a:r>
              <a:rPr lang="es-MX" sz="2400" b="1" dirty="0" smtClean="0"/>
              <a:t>.</a:t>
            </a:r>
            <a:endParaRPr lang="es-MX" sz="2400" b="1" dirty="0"/>
          </a:p>
          <a:p>
            <a:pPr marL="342900" indent="-342900">
              <a:buFont typeface="+mj-lt"/>
              <a:buAutoNum type="alphaLcPeriod"/>
            </a:pPr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88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2" y="1444444"/>
            <a:ext cx="9160772" cy="539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390436"/>
            <a:ext cx="57606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300" b="1" dirty="0" smtClean="0">
                <a:solidFill>
                  <a:prstClr val="black"/>
                </a:solidFill>
                <a:latin typeface="Calibri"/>
              </a:rPr>
              <a:t>EQUIPO GENERAL SISTEMA </a:t>
            </a:r>
            <a:r>
              <a:rPr lang="es-MX" sz="2300" b="1" dirty="0">
                <a:solidFill>
                  <a:prstClr val="black"/>
                </a:solidFill>
                <a:latin typeface="Calibri"/>
              </a:rPr>
              <a:t>DE DETENCIÓN CONTRA CAÍDAS</a:t>
            </a:r>
          </a:p>
        </p:txBody>
      </p:sp>
    </p:spTree>
    <p:extLst>
      <p:ext uri="{BB962C8B-B14F-4D97-AF65-F5344CB8AC3E}">
        <p14:creationId xmlns:p14="http://schemas.microsoft.com/office/powerpoint/2010/main" val="234878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www.lineaprevencion.com/ProjectMiniSites/IS42/html/cap-5/images-cap-5-1/5.1.1/5.1.1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" y="24978"/>
            <a:ext cx="4137937" cy="272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ttp://www.lineaprevencion.com/ProjectMiniSites/IS42/html/cap-5/images-cap-5-1/5.1.1/5.1.1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91" y="10864"/>
            <a:ext cx="3211855" cy="291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http://www.lineaprevencion.com/ProjectMiniSites/IS42/html/cap-5/images-cap-5-1/5.1.1/5.1.1-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371"/>
            <a:ext cx="2569835" cy="370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http://www.lineaprevencion.com/ProjectMiniSites/IS42/html/cap-5/images-cap-5-1/5.1.1/5.1.1-10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36266"/>
            <a:ext cx="2371219" cy="382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http://www.lineaprevencion.com/ProjectMiniSites/IS42/html/cap-5/images-cap-5-1/5.1.1/5.1.1-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91" y="3036267"/>
            <a:ext cx="3211855" cy="3835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2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title="Ejamplo - cuerdas de seguridad (slingas)"/>
          <p:cNvPicPr/>
          <p:nvPr/>
        </p:nvPicPr>
        <p:blipFill>
          <a:blip r:embed="rId2"/>
          <a:stretch>
            <a:fillRect/>
          </a:stretch>
        </p:blipFill>
        <p:spPr>
          <a:xfrm>
            <a:off x="2103930" y="1153390"/>
            <a:ext cx="4907070" cy="2256120"/>
          </a:xfrm>
          <a:prstGeom prst="rect">
            <a:avLst/>
          </a:prstGeom>
          <a:ln>
            <a:noFill/>
          </a:ln>
        </p:spPr>
      </p:pic>
      <p:sp>
        <p:nvSpPr>
          <p:cNvPr id="7" name="TextShape 1"/>
          <p:cNvSpPr txBox="1"/>
          <p:nvPr/>
        </p:nvSpPr>
        <p:spPr>
          <a:xfrm>
            <a:off x="0" y="28920"/>
            <a:ext cx="9144000" cy="112464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MX" sz="2300" b="1" dirty="0" smtClean="0">
                <a:solidFill>
                  <a:prstClr val="black"/>
                </a:solidFill>
                <a:latin typeface="Calibri"/>
              </a:rPr>
              <a:t>SISTEMA </a:t>
            </a:r>
            <a:r>
              <a:rPr lang="es-MX" sz="2300" b="1" dirty="0">
                <a:solidFill>
                  <a:prstClr val="black"/>
                </a:solidFill>
                <a:latin typeface="Calibri"/>
              </a:rPr>
              <a:t>DE DETENCIÓN CONTRA </a:t>
            </a:r>
            <a:r>
              <a:rPr lang="es-MX" sz="2300" b="1" dirty="0" smtClean="0">
                <a:solidFill>
                  <a:prstClr val="black"/>
                </a:solidFill>
                <a:latin typeface="Calibri"/>
              </a:rPr>
              <a:t>CAÍDAS</a:t>
            </a:r>
          </a:p>
          <a:p>
            <a:pPr lvl="0" algn="ctr"/>
            <a:endParaRPr lang="es-MX" sz="8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300" b="1" dirty="0" smtClean="0">
                <a:latin typeface="Book Antiqua"/>
              </a:rPr>
              <a:t>   lineas </a:t>
            </a:r>
            <a:r>
              <a:rPr lang="en-US" sz="2300" b="1" dirty="0">
                <a:latin typeface="Book Antiqua"/>
              </a:rPr>
              <a:t>de seguridad (slingas)</a:t>
            </a:r>
            <a:endParaRPr sz="2300" dirty="0"/>
          </a:p>
        </p:txBody>
      </p:sp>
      <p:pic>
        <p:nvPicPr>
          <p:cNvPr id="14" name="Picture 5" title="Ejamplo - cuerdas de seguridad (slingas)"/>
          <p:cNvPicPr/>
          <p:nvPr/>
        </p:nvPicPr>
        <p:blipFill>
          <a:blip r:embed="rId3"/>
          <a:stretch>
            <a:fillRect/>
          </a:stretch>
        </p:blipFill>
        <p:spPr>
          <a:xfrm>
            <a:off x="-14535" y="1340768"/>
            <a:ext cx="2123280" cy="2094840"/>
          </a:xfrm>
          <a:prstGeom prst="rect">
            <a:avLst/>
          </a:prstGeom>
          <a:ln>
            <a:noFill/>
          </a:ln>
        </p:spPr>
      </p:pic>
      <p:pic>
        <p:nvPicPr>
          <p:cNvPr id="16" name="Picture 6" title="Ejamplo - cuerdas de seguridad (slingas)"/>
          <p:cNvPicPr/>
          <p:nvPr/>
        </p:nvPicPr>
        <p:blipFill>
          <a:blip r:embed="rId4"/>
          <a:stretch>
            <a:fillRect/>
          </a:stretch>
        </p:blipFill>
        <p:spPr>
          <a:xfrm>
            <a:off x="7011000" y="1267150"/>
            <a:ext cx="2133000" cy="2142360"/>
          </a:xfrm>
          <a:prstGeom prst="rect">
            <a:avLst/>
          </a:prstGeom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-14535" y="3352478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latin typeface="Arial"/>
              </a:rPr>
              <a:t>Las </a:t>
            </a:r>
            <a:r>
              <a:rPr lang="es-MX" sz="2800" dirty="0" smtClean="0">
                <a:latin typeface="Arial"/>
              </a:rPr>
              <a:t>líneas </a:t>
            </a:r>
            <a:r>
              <a:rPr lang="es-MX" sz="2800" dirty="0">
                <a:latin typeface="Arial"/>
              </a:rPr>
              <a:t>de seguridad conectan el arnés directamente a un anclaje, </a:t>
            </a:r>
            <a:r>
              <a:rPr lang="es-MX" sz="2800" dirty="0" smtClean="0">
                <a:latin typeface="Arial"/>
              </a:rPr>
              <a:t>son </a:t>
            </a:r>
            <a:r>
              <a:rPr lang="es-MX" sz="2800" dirty="0">
                <a:latin typeface="Arial"/>
              </a:rPr>
              <a:t>hechas de cuerda o de correas sintéticas </a:t>
            </a:r>
            <a:r>
              <a:rPr lang="es-MX" sz="2800" dirty="0" smtClean="0">
                <a:latin typeface="Arial"/>
              </a:rPr>
              <a:t>manufacturadas y diseñadas específicamente para soportar el peso del trabajador en una caída. </a:t>
            </a:r>
          </a:p>
          <a:p>
            <a:pPr algn="just"/>
            <a:endParaRPr lang="es-MX" sz="2800" dirty="0" smtClean="0">
              <a:latin typeface="Arial"/>
            </a:endParaRPr>
          </a:p>
          <a:p>
            <a:pPr algn="just"/>
            <a:r>
              <a:rPr lang="es-MX" sz="2800" dirty="0" smtClean="0">
                <a:latin typeface="Arial"/>
              </a:rPr>
              <a:t> Deben </a:t>
            </a:r>
            <a:r>
              <a:rPr lang="es-MX" sz="2800" dirty="0">
                <a:latin typeface="Arial"/>
              </a:rPr>
              <a:t>tener </a:t>
            </a:r>
            <a:r>
              <a:rPr lang="es-MX" sz="2800" dirty="0" smtClean="0">
                <a:latin typeface="Arial"/>
              </a:rPr>
              <a:t>argollas y </a:t>
            </a:r>
            <a:r>
              <a:rPr lang="es-MX" sz="2800" dirty="0">
                <a:latin typeface="Arial"/>
              </a:rPr>
              <a:t>estar equipadas con ganchos de </a:t>
            </a:r>
            <a:r>
              <a:rPr lang="es-MX" sz="2800" dirty="0" smtClean="0">
                <a:latin typeface="Arial"/>
              </a:rPr>
              <a:t>seguridad (Conectores) para ser conectadas dentro de un sistema de anclaje</a:t>
            </a:r>
            <a:r>
              <a:rPr lang="es-MX" sz="2000" dirty="0" smtClean="0">
                <a:latin typeface="Arial"/>
              </a:rPr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65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4" y="1428364"/>
            <a:ext cx="8765324" cy="361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09" y="4941168"/>
            <a:ext cx="17430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61" y="4693518"/>
            <a:ext cx="23526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82921" y="362222"/>
            <a:ext cx="554478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300" b="1" dirty="0">
                <a:solidFill>
                  <a:prstClr val="black"/>
                </a:solidFill>
                <a:latin typeface="Calibri"/>
              </a:rPr>
              <a:t>SISTEMA DE DETENCIÓN CONTRA CAÍDAS</a:t>
            </a:r>
          </a:p>
        </p:txBody>
      </p:sp>
    </p:spTree>
    <p:extLst>
      <p:ext uri="{BB962C8B-B14F-4D97-AF65-F5344CB8AC3E}">
        <p14:creationId xmlns:p14="http://schemas.microsoft.com/office/powerpoint/2010/main" val="19727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0" y="3429000"/>
            <a:ext cx="9144000" cy="3015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3200" b="1" dirty="0" smtClean="0"/>
              <a:t>Los amortiguadores son absolutamente necesarios y  </a:t>
            </a:r>
            <a:r>
              <a:rPr lang="es-MX" sz="3200" b="1" dirty="0"/>
              <a:t>pueden reducir las cargas de detención de caídas hasta en un </a:t>
            </a:r>
            <a:r>
              <a:rPr lang="es-MX" sz="3200" b="1" dirty="0" smtClean="0"/>
              <a:t>80 </a:t>
            </a:r>
            <a:r>
              <a:rPr lang="es-MX" sz="3200" b="1" dirty="0"/>
              <a:t>por ciento.</a:t>
            </a:r>
            <a:endParaRPr sz="3200" b="1" dirty="0"/>
          </a:p>
          <a:p>
            <a:pPr algn="just"/>
            <a:endParaRPr lang="es-MX" sz="3200" b="1" dirty="0" smtClean="0"/>
          </a:p>
          <a:p>
            <a:pPr algn="just"/>
            <a:r>
              <a:rPr lang="es-MX" sz="3200" b="1" dirty="0" smtClean="0"/>
              <a:t>Diseñadas </a:t>
            </a:r>
            <a:r>
              <a:rPr lang="es-MX" sz="3200" b="1" dirty="0"/>
              <a:t>para absorber gradualmente el impacto de la detención de una caída.</a:t>
            </a:r>
            <a:endParaRPr sz="3200" b="1" dirty="0"/>
          </a:p>
        </p:txBody>
      </p:sp>
      <p:pic>
        <p:nvPicPr>
          <p:cNvPr id="7" name="Picture 3" title="Ejamplo - amortiguadores"/>
          <p:cNvPicPr/>
          <p:nvPr/>
        </p:nvPicPr>
        <p:blipFill>
          <a:blip r:embed="rId2"/>
          <a:stretch>
            <a:fillRect/>
          </a:stretch>
        </p:blipFill>
        <p:spPr>
          <a:xfrm>
            <a:off x="2723788" y="1920576"/>
            <a:ext cx="3840480" cy="1292400"/>
          </a:xfrm>
          <a:prstGeom prst="rect">
            <a:avLst/>
          </a:prstGeom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0" y="703074"/>
            <a:ext cx="4912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Book Antiqua"/>
              </a:rPr>
              <a:t>Amortiguadores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170308" y="188640"/>
            <a:ext cx="555381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300" b="1" dirty="0">
                <a:solidFill>
                  <a:prstClr val="black"/>
                </a:solidFill>
                <a:latin typeface="Calibri"/>
              </a:rPr>
              <a:t>SISTEMA DE DETENCIÓN CONTRA CAÍDAS</a:t>
            </a:r>
          </a:p>
        </p:txBody>
      </p:sp>
    </p:spTree>
    <p:extLst>
      <p:ext uri="{BB962C8B-B14F-4D97-AF65-F5344CB8AC3E}">
        <p14:creationId xmlns:p14="http://schemas.microsoft.com/office/powerpoint/2010/main" val="9489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785786" y="357166"/>
            <a:ext cx="4714875" cy="525463"/>
          </a:xfrm>
        </p:spPr>
        <p:txBody>
          <a:bodyPr>
            <a:noAutofit/>
          </a:bodyPr>
          <a:lstStyle/>
          <a:p>
            <a:r>
              <a:rPr lang="es-MX" sz="2800" dirty="0" smtClean="0">
                <a:latin typeface="Tw Cen MT" pitchFamily="34" charset="0"/>
              </a:rPr>
              <a:t>TEMAS PREVIOS A DESARROLLAR.</a:t>
            </a:r>
            <a:endParaRPr lang="es-MX" sz="2800" dirty="0">
              <a:latin typeface="Tw Cen MT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86248" y="928670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MX" sz="2000" dirty="0" smtClean="0"/>
              <a:t>CONOCIMIENTOS BÁSICOS DE:</a:t>
            </a:r>
          </a:p>
        </p:txBody>
      </p:sp>
      <p:pic>
        <p:nvPicPr>
          <p:cNvPr id="6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977"/>
            <a:ext cx="1865193" cy="8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Resultado de imagen para RIESGO"/>
          <p:cNvPicPr>
            <a:picLocks noChangeAspect="1" noChangeArrowheads="1"/>
          </p:cNvPicPr>
          <p:nvPr/>
        </p:nvPicPr>
        <p:blipFill rotWithShape="1">
          <a:blip r:embed="rId3"/>
          <a:srcRect b="11503"/>
          <a:stretch/>
        </p:blipFill>
        <p:spPr bwMode="auto">
          <a:xfrm>
            <a:off x="1612028" y="2636986"/>
            <a:ext cx="6115050" cy="4248398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467544" y="1412776"/>
            <a:ext cx="8011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dirty="0" smtClean="0"/>
              <a:t> PELIGRO: </a:t>
            </a:r>
          </a:p>
          <a:p>
            <a:pPr algn="just"/>
            <a:r>
              <a:rPr lang="es-MX" dirty="0" smtClean="0"/>
              <a:t>SITUACION  ó CARACTERIZTICA INTRINSECA DE ALGO CAPAZ DE OCASIONAR DAÑOS</a:t>
            </a:r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467544" y="2348880"/>
            <a:ext cx="8467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RIESGO: </a:t>
            </a:r>
          </a:p>
          <a:p>
            <a:pPr algn="just"/>
            <a:r>
              <a:rPr lang="es-MX" dirty="0" smtClean="0"/>
              <a:t>PROBABILIDAD DE QUE UN PELIGRO SE MATERIALICE EN DETERMINADAS CONDICIONES  Y GENERE DAÑOS A LA SALUD, INSTALACIONES Y MEDIO AMBIENTE.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43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9" y="1288638"/>
            <a:ext cx="9021968" cy="556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6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42910" y="383425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 smtClean="0"/>
              <a:t>SISTEMAS PERSONALES PARA TRABAJOS EN ALTURA.</a:t>
            </a:r>
            <a:endParaRPr lang="es-MX" sz="2800" dirty="0" smtClean="0"/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857224" y="1643050"/>
            <a:ext cx="78581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MX" sz="2000" b="1" dirty="0" smtClean="0"/>
              <a:t>SISTEMAS DE RESTRICCIÓN:</a:t>
            </a:r>
            <a:endParaRPr lang="es-MX" sz="2000" dirty="0" smtClean="0"/>
          </a:p>
          <a:p>
            <a:r>
              <a:rPr lang="es-MX" sz="2000" dirty="0" smtClean="0"/>
              <a:t> </a:t>
            </a:r>
          </a:p>
          <a:p>
            <a:r>
              <a:rPr lang="es-MX" sz="2000" dirty="0" smtClean="0"/>
              <a:t>DEBERÁ EMPLEARSE UN ARNÉS DE CUERPO COMPLETO O CINTURÓN DE SEGURIDAD, CONECTADO A TRAVÉS DE UNA LÍNEA DE VIDA A UN PUNTO.</a:t>
            </a:r>
            <a:endParaRPr lang="es-MX" sz="2000" dirty="0"/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10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286124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26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42910" y="383425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 smtClean="0"/>
              <a:t>SISTEMAS PERSONALES PARA TRABAJOS EN ALTURA.</a:t>
            </a:r>
            <a:endParaRPr lang="es-MX" sz="2800" dirty="0" smtClean="0"/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2104714"/>
            <a:ext cx="9252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MX" sz="2000" b="1" dirty="0" smtClean="0"/>
              <a:t>     SISTEMA DE POSICIONAMIENTO     y        ASCENSO / DESCENSO CONTROLADO </a:t>
            </a:r>
            <a:r>
              <a:rPr lang="es-MX" sz="2000" dirty="0" smtClean="0"/>
              <a:t> </a:t>
            </a:r>
          </a:p>
        </p:txBody>
      </p:sp>
      <p:sp>
        <p:nvSpPr>
          <p:cNvPr id="59394" name="AutoShape 2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6" name="AutoShape 4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9398" name="AutoShape 6" descr="Resultado de imagen para SISTEMA DE PROTECCIÃN PERSONAL PARA INTERRUMPIR CAÃDAS DE ALTUR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2" name="AutoShape 2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6564" name="AutoShape 4" descr="Resultado de imagen para PREVEN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40706" r="22235" b="25356"/>
          <a:stretch/>
        </p:blipFill>
        <p:spPr bwMode="auto">
          <a:xfrm>
            <a:off x="4211960" y="2420888"/>
            <a:ext cx="493437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2400816"/>
            <a:ext cx="3391546" cy="445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8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5446" y="404664"/>
            <a:ext cx="90364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300" b="1" dirty="0" smtClean="0"/>
              <a:t>PUNTOS GENERALES </a:t>
            </a:r>
            <a:r>
              <a:rPr lang="es-MX" sz="2300" b="1" dirty="0"/>
              <a:t>A REVISAR EN UN SISTEMA </a:t>
            </a:r>
            <a:r>
              <a:rPr lang="es-MX" sz="2300" b="1" dirty="0" smtClean="0"/>
              <a:t>DE DETENCIÓN CONTRA CAÍDAS</a:t>
            </a:r>
          </a:p>
          <a:p>
            <a:r>
              <a:rPr lang="es-MX" dirty="0" smtClean="0"/>
              <a:t> </a:t>
            </a:r>
          </a:p>
          <a:p>
            <a:r>
              <a:rPr lang="es-MX" sz="2000" dirty="0" smtClean="0"/>
              <a:t>Al </a:t>
            </a:r>
            <a:r>
              <a:rPr lang="es-MX" sz="2000" dirty="0"/>
              <a:t>emplear sistemas personales para interrumpir caídas de altura se debe tomar en cuenta lo siguiente: </a:t>
            </a:r>
            <a:endParaRPr lang="es-MX" sz="2000" dirty="0" smtClean="0"/>
          </a:p>
          <a:p>
            <a:r>
              <a:rPr lang="es-MX" sz="2000" dirty="0" smtClean="0"/>
              <a:t>1</a:t>
            </a:r>
            <a:r>
              <a:rPr lang="es-MX" sz="2000" dirty="0"/>
              <a:t>.- instalar y ensamblar sistema de acuerdo a recomendaciones de fabricante y a procedimientos de utilización. </a:t>
            </a:r>
            <a:endParaRPr lang="es-MX" sz="2000" dirty="0" smtClean="0"/>
          </a:p>
          <a:p>
            <a:r>
              <a:rPr lang="es-MX" sz="2000" dirty="0" smtClean="0"/>
              <a:t>2</a:t>
            </a:r>
            <a:r>
              <a:rPr lang="es-MX" sz="2000" dirty="0"/>
              <a:t>.- Limitar la caída limite mínima permisible. </a:t>
            </a:r>
            <a:endParaRPr lang="es-MX" sz="2000" dirty="0" smtClean="0"/>
          </a:p>
          <a:p>
            <a:r>
              <a:rPr lang="es-MX" sz="2000" dirty="0" smtClean="0"/>
              <a:t>3</a:t>
            </a:r>
            <a:r>
              <a:rPr lang="es-MX" sz="2000" dirty="0"/>
              <a:t>.- Colocar puntos de anclaje de acuerdo a recomendaciones del fabricante. </a:t>
            </a:r>
            <a:endParaRPr lang="es-MX" sz="2000" dirty="0" smtClean="0"/>
          </a:p>
          <a:p>
            <a:r>
              <a:rPr lang="es-MX" sz="2000" dirty="0" smtClean="0"/>
              <a:t>4</a:t>
            </a:r>
            <a:r>
              <a:rPr lang="es-MX" sz="2000" dirty="0"/>
              <a:t>.- Limitar la masa total, tanto del trabajador como herramienta del mismo</a:t>
            </a:r>
            <a:r>
              <a:rPr lang="es-MX" sz="2000" dirty="0" smtClean="0"/>
              <a:t>.</a:t>
            </a:r>
          </a:p>
          <a:p>
            <a:r>
              <a:rPr lang="es-MX" sz="2000" dirty="0" smtClean="0"/>
              <a:t>5</a:t>
            </a:r>
            <a:r>
              <a:rPr lang="es-MX" sz="2000" dirty="0"/>
              <a:t>.- asegurar que exista un espacio libre en el trayecto de la posible caída.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0" y="428243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OTROS PUNTOS A </a:t>
            </a:r>
            <a:r>
              <a:rPr lang="es-MX" sz="2400" b="1" dirty="0" smtClean="0"/>
              <a:t>CONSIDERAR</a:t>
            </a:r>
          </a:p>
          <a:p>
            <a:r>
              <a:rPr lang="es-MX" dirty="0" smtClean="0"/>
              <a:t> </a:t>
            </a:r>
          </a:p>
          <a:p>
            <a:r>
              <a:rPr lang="es-MX" sz="2000" dirty="0" smtClean="0"/>
              <a:t>Durante </a:t>
            </a:r>
            <a:r>
              <a:rPr lang="es-MX" sz="2000" dirty="0"/>
              <a:t>la instalación del sistema se debe de </a:t>
            </a:r>
            <a:r>
              <a:rPr lang="es-MX" sz="2000" dirty="0" smtClean="0"/>
              <a:t>igual </a:t>
            </a:r>
            <a:r>
              <a:rPr lang="es-MX" sz="2000" dirty="0"/>
              <a:t>forma de considerar los siguientes puntos: </a:t>
            </a:r>
            <a:endParaRPr lang="es-MX" sz="2000" dirty="0" smtClean="0"/>
          </a:p>
          <a:p>
            <a:r>
              <a:rPr lang="es-MX" sz="2000" dirty="0" smtClean="0"/>
              <a:t>1</a:t>
            </a:r>
            <a:r>
              <a:rPr lang="es-MX" sz="2000" dirty="0"/>
              <a:t>.- El posible efecto de elongación de la cuerda. </a:t>
            </a:r>
            <a:endParaRPr lang="es-MX" sz="2000" dirty="0" smtClean="0"/>
          </a:p>
          <a:p>
            <a:r>
              <a:rPr lang="es-MX" sz="2000" dirty="0" smtClean="0"/>
              <a:t>2</a:t>
            </a:r>
            <a:r>
              <a:rPr lang="es-MX" sz="2000" dirty="0"/>
              <a:t>.- El efector pendular. </a:t>
            </a:r>
            <a:endParaRPr lang="es-MX" sz="2000" dirty="0" smtClean="0"/>
          </a:p>
          <a:p>
            <a:r>
              <a:rPr lang="es-MX" sz="2000" dirty="0" smtClean="0"/>
              <a:t>3</a:t>
            </a:r>
            <a:r>
              <a:rPr lang="es-MX" sz="2000" dirty="0"/>
              <a:t>.- La presencia de líneas eléctricas adjuntas. </a:t>
            </a:r>
            <a:endParaRPr lang="es-MX" sz="2000" dirty="0" smtClean="0"/>
          </a:p>
          <a:p>
            <a:r>
              <a:rPr lang="es-MX" sz="2000" dirty="0" smtClean="0"/>
              <a:t>4</a:t>
            </a:r>
            <a:r>
              <a:rPr lang="es-MX" sz="2000" dirty="0"/>
              <a:t>.- La deflexión de la cuerda de vida. </a:t>
            </a:r>
          </a:p>
        </p:txBody>
      </p:sp>
    </p:spTree>
    <p:extLst>
      <p:ext uri="{BB962C8B-B14F-4D97-AF65-F5344CB8AC3E}">
        <p14:creationId xmlns:p14="http://schemas.microsoft.com/office/powerpoint/2010/main" val="16703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99991"/>
            <a:ext cx="8420100" cy="55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29477" y="90872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 INSTALACION DEL SISTEMA ANTI CAIDAS </a:t>
            </a:r>
            <a:endParaRPr lang="es-MX" dirty="0" smtClean="0"/>
          </a:p>
          <a:p>
            <a:r>
              <a:rPr lang="es-MX" dirty="0" smtClean="0"/>
              <a:t>Instalar </a:t>
            </a:r>
            <a:r>
              <a:rPr lang="es-MX" dirty="0"/>
              <a:t>el sistema de manera que la distancia máxima de caída sea de 1.8 </a:t>
            </a:r>
            <a:r>
              <a:rPr lang="es-MX" dirty="0" err="1"/>
              <a:t>mts</a:t>
            </a:r>
            <a:r>
              <a:rPr lang="es-MX" dirty="0"/>
              <a:t>. Tomando en cuenta el tipo de absorción de energía, así como la sujeción del cable a nivel de la ejecución del trabajo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15" y="1772816"/>
            <a:ext cx="34004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" y="4954166"/>
            <a:ext cx="9114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ACCIONAMIENTO DE UN DISPOSITIVO </a:t>
            </a:r>
            <a:endParaRPr lang="es-MX" dirty="0" smtClean="0"/>
          </a:p>
          <a:p>
            <a:r>
              <a:rPr lang="es-MX" dirty="0" smtClean="0"/>
              <a:t>En </a:t>
            </a:r>
            <a:r>
              <a:rPr lang="es-MX" dirty="0"/>
              <a:t>caso de que un sistema se active, se debe de desechar dicho dispositivo en caso que el fabricante no lo mencione, no se debe reutilizar el mecanismo. </a:t>
            </a:r>
          </a:p>
        </p:txBody>
      </p:sp>
    </p:spTree>
    <p:extLst>
      <p:ext uri="{BB962C8B-B14F-4D97-AF65-F5344CB8AC3E}">
        <p14:creationId xmlns:p14="http://schemas.microsoft.com/office/powerpoint/2010/main" val="28298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8" y="1628800"/>
            <a:ext cx="901293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4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65" y="1316803"/>
            <a:ext cx="7121525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8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6" y="1392314"/>
            <a:ext cx="8120063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5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1862138"/>
            <a:ext cx="420052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91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/>
          <a:stretch/>
        </p:blipFill>
        <p:spPr bwMode="auto">
          <a:xfrm>
            <a:off x="2555776" y="1340768"/>
            <a:ext cx="4248472" cy="403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76953" y="692696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 </a:t>
            </a:r>
            <a:r>
              <a:rPr lang="es-MX" b="1" dirty="0" smtClean="0"/>
              <a:t>* PIRÁMIDE </a:t>
            </a:r>
            <a:r>
              <a:rPr lang="es-MX" b="1" dirty="0"/>
              <a:t>DE </a:t>
            </a:r>
            <a:r>
              <a:rPr lang="es-MX" b="1" dirty="0" err="1"/>
              <a:t>BIRD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1726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8" y="1393134"/>
            <a:ext cx="7493000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7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8" y="1772816"/>
            <a:ext cx="85344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2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3" y="1405270"/>
            <a:ext cx="8720137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4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772816"/>
            <a:ext cx="8691563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3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59"/>
            <a:ext cx="8655695" cy="38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r="14504" b="93970"/>
          <a:stretch/>
        </p:blipFill>
        <p:spPr bwMode="auto">
          <a:xfrm>
            <a:off x="-6358" y="-7125"/>
            <a:ext cx="5885078" cy="33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3" b="46649"/>
          <a:stretch/>
        </p:blipFill>
        <p:spPr bwMode="auto">
          <a:xfrm>
            <a:off x="70975" y="1340768"/>
            <a:ext cx="8920163" cy="169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50000" r="27525"/>
          <a:stretch/>
        </p:blipFill>
        <p:spPr bwMode="auto">
          <a:xfrm>
            <a:off x="1606480" y="463426"/>
            <a:ext cx="2659402" cy="4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9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01427"/>
            <a:ext cx="828675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9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50963"/>
            <a:ext cx="5392737" cy="550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64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8" b="68083"/>
          <a:stretch/>
        </p:blipFill>
        <p:spPr bwMode="auto">
          <a:xfrm>
            <a:off x="14169" y="3071252"/>
            <a:ext cx="9129831" cy="381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r="23146" b="89513"/>
          <a:stretch/>
        </p:blipFill>
        <p:spPr bwMode="auto">
          <a:xfrm>
            <a:off x="16505" y="332656"/>
            <a:ext cx="5131559" cy="5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140527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 </a:t>
            </a:r>
            <a:r>
              <a:rPr lang="es-MX" sz="4000" dirty="0"/>
              <a:t>Cualquier plataforma, con sus elementos de estructura, soporte y anclaje, elevada en </a:t>
            </a:r>
            <a:r>
              <a:rPr lang="es-MX" sz="4000" dirty="0" smtClean="0"/>
              <a:t>forma temporal</a:t>
            </a:r>
            <a:r>
              <a:rPr lang="es-MX" sz="4000" dirty="0"/>
              <a:t>, soportada o suspendida, que es empleada para realizar trabajos en altura</a:t>
            </a:r>
          </a:p>
        </p:txBody>
      </p:sp>
    </p:spTree>
    <p:extLst>
      <p:ext uri="{BB962C8B-B14F-4D97-AF65-F5344CB8AC3E}">
        <p14:creationId xmlns:p14="http://schemas.microsoft.com/office/powerpoint/2010/main" val="5647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036"/>
            <a:ext cx="9144000" cy="638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" y="0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5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857250"/>
            <a:ext cx="6750050" cy="514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87" y="100588"/>
            <a:ext cx="3711692" cy="128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520280" cy="11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4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9440" y="476672"/>
            <a:ext cx="2137508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MX" b="1" dirty="0" smtClean="0"/>
              <a:t>LOS ACCIDENTES</a:t>
            </a:r>
          </a:p>
          <a:p>
            <a:r>
              <a:rPr lang="es-MX" b="1" dirty="0"/>
              <a:t> </a:t>
            </a:r>
            <a:r>
              <a:rPr lang="es-MX" b="1" dirty="0" smtClean="0"/>
              <a:t>   </a:t>
            </a:r>
            <a:r>
              <a:rPr lang="es-MX" dirty="0">
                <a:solidFill>
                  <a:prstClr val="black"/>
                </a:solidFill>
              </a:rPr>
              <a:t>a. Causas técnicas</a:t>
            </a:r>
            <a:r>
              <a:rPr lang="es-MX" dirty="0" smtClean="0">
                <a:solidFill>
                  <a:prstClr val="black"/>
                </a:solidFill>
              </a:rPr>
              <a:t>:</a:t>
            </a: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smtClean="0">
                <a:solidFill>
                  <a:prstClr val="black"/>
                </a:solidFill>
              </a:rPr>
              <a:t>  </a:t>
            </a:r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b="1" dirty="0" smtClean="0"/>
          </a:p>
          <a:p>
            <a:r>
              <a:rPr lang="es-MX" b="1" dirty="0" smtClean="0"/>
              <a:t>      </a:t>
            </a:r>
          </a:p>
          <a:p>
            <a:endParaRPr lang="es-MX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6367"/>
            <a:ext cx="1939586" cy="228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/>
          <a:stretch/>
        </p:blipFill>
        <p:spPr bwMode="auto">
          <a:xfrm>
            <a:off x="2972682" y="1119114"/>
            <a:ext cx="231317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972682" y="728413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/>
              <a:t>b. Causas humanas: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595516" y="771899"/>
            <a:ext cx="311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c. Causas técnicas y humanas: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43" y="1268760"/>
            <a:ext cx="3090722" cy="176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b="32973"/>
          <a:stretch/>
        </p:blipFill>
        <p:spPr bwMode="auto">
          <a:xfrm>
            <a:off x="2699792" y="3530130"/>
            <a:ext cx="1275705" cy="33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Resultado de imagen para incidente de trabaj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26382" r="9673" b="16756"/>
          <a:stretch/>
        </p:blipFill>
        <p:spPr bwMode="auto">
          <a:xfrm>
            <a:off x="2407130" y="3856020"/>
            <a:ext cx="397962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063625"/>
            <a:ext cx="7392987" cy="472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87" y="100588"/>
            <a:ext cx="3711692" cy="128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520280" cy="11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10953" cy="650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3"/>
            <a:ext cx="212909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" y="44624"/>
            <a:ext cx="903708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2"/>
          <a:stretch/>
        </p:blipFill>
        <p:spPr bwMode="auto">
          <a:xfrm>
            <a:off x="113465" y="686681"/>
            <a:ext cx="9030535" cy="612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92250"/>
            <a:ext cx="9096891" cy="488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520280" cy="11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87" y="100588"/>
            <a:ext cx="3711692" cy="128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338411"/>
            <a:ext cx="59531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647"/>
            <a:ext cx="2520280" cy="11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256080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PLATAFORMAS ELEVADORAS MÓVILES DE PERSONAL</a:t>
            </a:r>
          </a:p>
          <a:p>
            <a:pPr algn="just"/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PEMPs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1520" y="1196752"/>
            <a:ext cx="2576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 smtClean="0">
                <a:solidFill>
                  <a:srgbClr val="0070C0"/>
                </a:solidFill>
              </a:rPr>
              <a:t>DEFINICIÓN</a:t>
            </a:r>
            <a:r>
              <a:rPr lang="es-MX" b="1" dirty="0" smtClean="0">
                <a:solidFill>
                  <a:srgbClr val="0070C0"/>
                </a:solidFill>
              </a:rPr>
              <a:t> </a:t>
            </a:r>
            <a:endParaRPr lang="es-MX" dirty="0">
              <a:solidFill>
                <a:srgbClr val="0070C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2158985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/>
              <a:t>Máquina móvil destinada a desplazar personas hasta una posición de trabajo, con una única y definida posición de entrada y salida de la plataforma.</a:t>
            </a:r>
          </a:p>
        </p:txBody>
      </p:sp>
    </p:spTree>
    <p:extLst>
      <p:ext uri="{BB962C8B-B14F-4D97-AF65-F5344CB8AC3E}">
        <p14:creationId xmlns:p14="http://schemas.microsoft.com/office/powerpoint/2010/main" val="1728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64450"/>
            <a:ext cx="4165072" cy="621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7" y="3260724"/>
            <a:ext cx="424973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PEMP´s    y sus CLASIFICACIONES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5516" y="836712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 smtClean="0"/>
              <a:t>*GIRO</a:t>
            </a:r>
          </a:p>
          <a:p>
            <a:pPr algn="just"/>
            <a:endParaRPr lang="es-MX" sz="3200" b="1" dirty="0"/>
          </a:p>
          <a:p>
            <a:pPr algn="just"/>
            <a:r>
              <a:rPr lang="es-MX" sz="3200" b="1" dirty="0" smtClean="0"/>
              <a:t>*PROYECCIÓN o ELEVACIÓN</a:t>
            </a:r>
          </a:p>
          <a:p>
            <a:pPr algn="just"/>
            <a:endParaRPr lang="es-MX" sz="3200" b="1" dirty="0"/>
          </a:p>
          <a:p>
            <a:pPr algn="just"/>
            <a:r>
              <a:rPr lang="es-MX" sz="3200" b="1" dirty="0" smtClean="0"/>
              <a:t>*TRANSLACIÓN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14263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PEMP´s    y sus CLASIFICACIONES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45" y="2204864"/>
            <a:ext cx="924880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1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/>
          <a:stretch/>
        </p:blipFill>
        <p:spPr bwMode="auto">
          <a:xfrm>
            <a:off x="4952407" y="0"/>
            <a:ext cx="422810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PEMP´s    y sus PARTES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1973" y="2060848"/>
            <a:ext cx="4572000" cy="23221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>
                <a:latin typeface="inherit"/>
                <a:ea typeface="Times New Roman"/>
                <a:cs typeface="Times New Roman"/>
              </a:rPr>
              <a:t>1. PLATAFORMA DE TRABAJO </a:t>
            </a:r>
            <a:endParaRPr lang="es-MX" sz="1600" b="1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>
                <a:latin typeface="inherit"/>
                <a:ea typeface="Times New Roman"/>
                <a:cs typeface="Times New Roman"/>
              </a:rPr>
              <a:t>2. ESTRUCTURA EXTENSIBLE </a:t>
            </a:r>
            <a:endParaRPr lang="es-MX" sz="1600" b="1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>
                <a:latin typeface="inherit"/>
                <a:ea typeface="Times New Roman"/>
                <a:cs typeface="Times New Roman"/>
              </a:rPr>
              <a:t>3. CHASIS </a:t>
            </a:r>
            <a:endParaRPr lang="es-MX" sz="1600" b="1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>
                <a:latin typeface="inherit"/>
                <a:ea typeface="Times New Roman"/>
                <a:cs typeface="Times New Roman"/>
              </a:rPr>
              <a:t>4. ELEMENTOS COMPLEMENTARIOS </a:t>
            </a:r>
            <a:endParaRPr lang="es-MX" sz="1600" b="1" dirty="0">
              <a:latin typeface="Calibri"/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- Estabilizadores </a:t>
            </a: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- Sistemas de accionamiento </a:t>
            </a: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- Órganos de servicio</a:t>
            </a:r>
            <a:endParaRPr lang="es-MX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60902" y="1052736"/>
            <a:ext cx="3955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TRABAJO EN ALTURAS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7504" y="2274838"/>
            <a:ext cx="8928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 smtClean="0"/>
              <a:t>Las </a:t>
            </a:r>
            <a:r>
              <a:rPr lang="es-MX" sz="3200" b="1" dirty="0"/>
              <a:t>actividades de mantenimiento, instalación, demolición, operación, reparación, limpieza, entre otras, que se realizan a </a:t>
            </a:r>
            <a:r>
              <a:rPr lang="es-MX" sz="3200" b="1" dirty="0">
                <a:solidFill>
                  <a:srgbClr val="0070C0"/>
                </a:solidFill>
              </a:rPr>
              <a:t>alturas mayores de 1.80</a:t>
            </a:r>
            <a:r>
              <a:rPr lang="es-MX" sz="3200" b="1" dirty="0"/>
              <a:t> m sobre el nivel de referencia. Incluye también el riesgo de caída en aberturas en las superficies de trabajo, tales como perforaciones, pozos, cubos y túneles verticales.</a:t>
            </a:r>
          </a:p>
        </p:txBody>
      </p:sp>
    </p:spTree>
    <p:extLst>
      <p:ext uri="{BB962C8B-B14F-4D97-AF65-F5344CB8AC3E}">
        <p14:creationId xmlns:p14="http://schemas.microsoft.com/office/powerpoint/2010/main" val="1934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PEMP´s    y sus PARTES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173684" y="1052736"/>
            <a:ext cx="9317684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1. PLATAFORMA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DE TRABAJO: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formada por una bandeja rodeada por una barandilla o por una cesta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es-MX" sz="1600" dirty="0" smtClean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2.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ESTRUCTURA EXTENSIBLE: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estructura unida al chasis sobre la que está instalada la plataforma de trabajo, permitiendo moverla hasta la situación deseada. </a:t>
            </a: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Puede constar de uno o varios tramos, plumas o brazos, simples, telescópicos o articulados, estructura de tijera o cualquier combinación entre todos ellos, con o sin posibilidad de orientación con relación a la base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 smtClean="0">
                <a:latin typeface="inherit"/>
                <a:ea typeface="Times New Roman"/>
                <a:cs typeface="Times New Roman"/>
              </a:rPr>
              <a:t> </a:t>
            </a: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3.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CHASIS: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base de la </a:t>
            </a:r>
            <a:r>
              <a:rPr lang="es-MX" dirty="0" err="1">
                <a:latin typeface="inherit"/>
                <a:ea typeface="Times New Roman"/>
                <a:cs typeface="Times New Roman"/>
              </a:rPr>
              <a:t>PEMP</a:t>
            </a:r>
            <a:r>
              <a:rPr lang="es-MX" dirty="0">
                <a:latin typeface="inherit"/>
                <a:ea typeface="Times New Roman"/>
                <a:cs typeface="Times New Roman"/>
              </a:rPr>
              <a:t>.</a:t>
            </a: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 </a:t>
            </a: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 Puede ser autopropulsado, empujado o remolcado; puede estar situado sobre el suelo, ruedas, cadenas, orugas o bases especiales; montado sobre remolque, </a:t>
            </a:r>
            <a:r>
              <a:rPr lang="es-MX" dirty="0" err="1">
                <a:latin typeface="inherit"/>
                <a:ea typeface="Times New Roman"/>
                <a:cs typeface="Times New Roman"/>
              </a:rPr>
              <a:t>semi</a:t>
            </a:r>
            <a:r>
              <a:rPr lang="es-MX" dirty="0">
                <a:latin typeface="inherit"/>
                <a:ea typeface="Times New Roman"/>
                <a:cs typeface="Times New Roman"/>
              </a:rPr>
              <a:t>-remolque, camión o furgón, y fijado con estabilizadores, ejes exteriores, gatos u otros sistemas que aseguren su estabilidad.</a:t>
            </a:r>
            <a:endParaRPr lang="es-MX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26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PEMP´s    y sus PARTES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0" y="1412776"/>
            <a:ext cx="9144000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4. ELEMENTOS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COMPLEMENTARIOS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: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5143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Estabilizadores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: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todos los dispositivos o sistemas concebidos para asegurar la estabilidad de las </a:t>
            </a:r>
            <a:r>
              <a:rPr lang="es-MX" dirty="0" err="1">
                <a:latin typeface="inherit"/>
                <a:ea typeface="Times New Roman"/>
                <a:cs typeface="Times New Roman"/>
              </a:rPr>
              <a:t>PEMP</a:t>
            </a:r>
            <a:r>
              <a:rPr lang="es-MX" dirty="0">
                <a:latin typeface="inherit"/>
                <a:ea typeface="Times New Roman"/>
                <a:cs typeface="Times New Roman"/>
              </a:rPr>
              <a:t> como pueden ser gatos, bloqueo de suspensión, ejes extensibles, etc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.</a:t>
            </a:r>
          </a:p>
          <a:p>
            <a:pPr marL="5143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5143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Sistemas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de accionamiento: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todos los sistemas que sirven para accionar todos los movimientos de las estructuras extensibles. Pueden ser accionadas por cables, cadenas, tornillo o por piñón y cremallera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.</a:t>
            </a:r>
          </a:p>
          <a:p>
            <a:pPr marL="5143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s-MX" sz="1600" dirty="0">
              <a:latin typeface="Calibri"/>
              <a:ea typeface="Calibri"/>
              <a:cs typeface="Times New Roman"/>
            </a:endParaRPr>
          </a:p>
          <a:p>
            <a:pPr marL="5143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Órganos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de servicio</a:t>
            </a:r>
            <a:r>
              <a:rPr lang="es-MX" b="1" dirty="0" smtClean="0">
                <a:latin typeface="inherit"/>
                <a:ea typeface="Times New Roman"/>
                <a:cs typeface="Times New Roman"/>
              </a:rPr>
              <a:t>: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incluye los paneles de mando normales, de seguridad y de emergencia.</a:t>
            </a:r>
            <a:endParaRPr lang="es-MX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92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2" b="15761"/>
          <a:stretch/>
        </p:blipFill>
        <p:spPr bwMode="auto">
          <a:xfrm>
            <a:off x="0" y="3386368"/>
            <a:ext cx="9119563" cy="347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0" y="908720"/>
            <a:ext cx="9144000" cy="2286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</a:pPr>
            <a:r>
              <a:rPr lang="es-MX" b="1" dirty="0">
                <a:latin typeface="inherit"/>
                <a:ea typeface="Times New Roman"/>
                <a:cs typeface="Times New Roman"/>
              </a:rPr>
              <a:t>PLATAFORMAS SOBRE CAMIÓN </a:t>
            </a:r>
            <a:r>
              <a:rPr lang="es-MX" b="1" dirty="0" smtClean="0">
                <a:latin typeface="inherit"/>
                <a:ea typeface="Times New Roman"/>
                <a:cs typeface="Times New Roman"/>
              </a:rPr>
              <a:t>ARTICULADAS  O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TELESCÓPICAS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: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 smtClean="0">
                <a:latin typeface="inherit"/>
                <a:ea typeface="Times New Roman"/>
                <a:cs typeface="Times New Roman"/>
              </a:rPr>
              <a:t>Se utilizan para trabajos al aire libre situados a gran altura, como pueden ser trabajos de reparación y mantenimiento en tendidos eléctricos, molinos eólicos, construcción, etc.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 smtClean="0">
                <a:latin typeface="inherit"/>
                <a:ea typeface="Times New Roman"/>
                <a:cs typeface="Times New Roman"/>
              </a:rPr>
              <a:t>capaz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de elevarse a alturas de más de 100 m 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y de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girar 360°. La plataforma puede ser utilizada por varios operadores según los casos.</a:t>
            </a:r>
            <a:endParaRPr lang="es-MX" dirty="0" smtClean="0">
              <a:latin typeface="inherit"/>
              <a:ea typeface="Times New Roman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es-MX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DISTINTAS PEMPs  y sus CARACTERÍSTICAS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72"/>
            <a:ext cx="3275856" cy="682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-3529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CO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040076" y="-99392"/>
            <a:ext cx="598915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</a:pPr>
            <a:r>
              <a:rPr lang="es-MX" b="1" dirty="0">
                <a:latin typeface="inherit"/>
                <a:ea typeface="Times New Roman"/>
                <a:cs typeface="Times New Roman"/>
              </a:rPr>
              <a:t>PLATAFORMAS SOBRE CAMIÓN </a:t>
            </a:r>
            <a:r>
              <a:rPr lang="es-MX" b="1" dirty="0" smtClean="0">
                <a:latin typeface="inherit"/>
                <a:ea typeface="Times New Roman"/>
                <a:cs typeface="Times New Roman"/>
              </a:rPr>
              <a:t>ARTICULADAS  O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TELESCÓPICAS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14262" r="5568" b="7528"/>
          <a:stretch/>
        </p:blipFill>
        <p:spPr bwMode="auto">
          <a:xfrm>
            <a:off x="3040076" y="3642279"/>
            <a:ext cx="6103924" cy="320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915816" y="620688"/>
            <a:ext cx="6372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inherit"/>
              </a:rPr>
              <a:t>      </a:t>
            </a:r>
            <a:r>
              <a:rPr lang="es-MX" b="1" dirty="0" smtClean="0">
                <a:latin typeface="inherit"/>
              </a:rPr>
              <a:t>Por </a:t>
            </a:r>
            <a:r>
              <a:rPr lang="es-MX" b="1" dirty="0">
                <a:latin typeface="inherit"/>
              </a:rPr>
              <a:t>ejemplo:  </a:t>
            </a:r>
            <a:r>
              <a:rPr lang="en-US" b="1" dirty="0">
                <a:latin typeface="inherit"/>
              </a:rPr>
              <a:t>S90 </a:t>
            </a:r>
            <a:r>
              <a:rPr lang="en-US" b="1" dirty="0" err="1" smtClean="0">
                <a:latin typeface="inherit"/>
              </a:rPr>
              <a:t>HLA</a:t>
            </a:r>
            <a:r>
              <a:rPr lang="en-US" b="1" dirty="0" smtClean="0">
                <a:latin typeface="inherit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inherit"/>
              </a:rPr>
              <a:t>Alturas </a:t>
            </a:r>
            <a:r>
              <a:rPr lang="en-US" dirty="0">
                <a:latin typeface="inherit"/>
              </a:rPr>
              <a:t>maxima de </a:t>
            </a:r>
            <a:r>
              <a:rPr lang="en-US" dirty="0" smtClean="0">
                <a:latin typeface="inherit"/>
              </a:rPr>
              <a:t>90</a:t>
            </a:r>
            <a:r>
              <a:rPr lang="es-MX" dirty="0" smtClean="0">
                <a:latin typeface="inherit"/>
              </a:rPr>
              <a:t>.0 </a:t>
            </a:r>
            <a:r>
              <a:rPr lang="es-MX" dirty="0">
                <a:latin typeface="inherit"/>
              </a:rPr>
              <a:t>m</a:t>
            </a:r>
            <a:r>
              <a:rPr lang="es-MX" dirty="0" smtClean="0">
                <a:latin typeface="inherit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MX" dirty="0">
                <a:latin typeface="inherit"/>
              </a:rPr>
              <a:t>Máximo alcance lateral: 31 </a:t>
            </a:r>
            <a:r>
              <a:rPr lang="es-MX" dirty="0" smtClean="0">
                <a:latin typeface="inherit"/>
              </a:rPr>
              <a:t>m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inherit"/>
              </a:rPr>
              <a:t>Dimensiones: Altura: 4m, Longitud:</a:t>
            </a:r>
            <a:r>
              <a:rPr lang="es-MX" dirty="0"/>
              <a:t> </a:t>
            </a:r>
            <a:r>
              <a:rPr lang="es-MX" dirty="0" smtClean="0"/>
              <a:t>15,6m y Ancho: 2.6m   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inherit"/>
              </a:rPr>
              <a:t> Peso Total: 47,540 kg</a:t>
            </a:r>
          </a:p>
          <a:p>
            <a:pPr marL="285750" indent="-285750">
              <a:buFontTx/>
              <a:buChar char="-"/>
            </a:pPr>
            <a:r>
              <a:rPr lang="es-MX" dirty="0">
                <a:latin typeface="inherit"/>
              </a:rPr>
              <a:t>Decibelios de trabajo: 85 </a:t>
            </a:r>
            <a:r>
              <a:rPr lang="es-MX" dirty="0" err="1" smtClean="0">
                <a:latin typeface="inherit"/>
              </a:rPr>
              <a:t>db</a:t>
            </a:r>
            <a:endParaRPr lang="es-MX" dirty="0" smtClean="0">
              <a:latin typeface="inherit"/>
            </a:endParaRPr>
          </a:p>
          <a:p>
            <a:pPr marL="285750" indent="-285750">
              <a:buFontTx/>
              <a:buChar char="-"/>
            </a:pPr>
            <a:r>
              <a:rPr lang="es-MX" dirty="0"/>
              <a:t>Velocidad del viento máxima permitida: 12,5 </a:t>
            </a:r>
            <a:r>
              <a:rPr lang="es-MX" dirty="0" smtClean="0"/>
              <a:t>m/s</a:t>
            </a:r>
          </a:p>
          <a:p>
            <a:pPr marL="285750" indent="-285750">
              <a:buFontTx/>
              <a:buChar char="-"/>
            </a:pPr>
            <a:r>
              <a:rPr lang="es-MX" dirty="0"/>
              <a:t>Carga de la cesta: 700 </a:t>
            </a:r>
            <a:r>
              <a:rPr lang="es-MX" dirty="0" smtClean="0"/>
              <a:t>kg</a:t>
            </a:r>
          </a:p>
          <a:p>
            <a:pPr marL="285750" indent="-285750">
              <a:buFontTx/>
              <a:buChar char="-"/>
            </a:pPr>
            <a:r>
              <a:rPr lang="es-MX" dirty="0"/>
              <a:t>Conexión toma de agua/aire: 200 </a:t>
            </a:r>
            <a:r>
              <a:rPr lang="es-MX" dirty="0" smtClean="0"/>
              <a:t>bares y eléctrica</a:t>
            </a:r>
            <a:r>
              <a:rPr lang="es-MX" dirty="0"/>
              <a:t>: 220 v / </a:t>
            </a:r>
            <a:r>
              <a:rPr lang="es-MX" dirty="0" smtClean="0"/>
              <a:t>380</a:t>
            </a:r>
          </a:p>
          <a:p>
            <a:pPr marL="285750" indent="-285750">
              <a:buFontTx/>
              <a:buChar char="-"/>
            </a:pPr>
            <a:r>
              <a:rPr lang="es-MX" dirty="0"/>
              <a:t>Focos para trabajos nocturnos: 70 </a:t>
            </a:r>
            <a:r>
              <a:rPr lang="es-MX" dirty="0" smtClean="0"/>
              <a:t>w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Alquiler con Operador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endParaRPr lang="pt-BR" dirty="0" smtClean="0">
              <a:latin typeface="inherit"/>
            </a:endParaRPr>
          </a:p>
          <a:p>
            <a:pPr marL="285750" indent="-285750">
              <a:buFontTx/>
              <a:buChar char="-"/>
            </a:pPr>
            <a:endParaRPr lang="es-MX" dirty="0" smtClean="0">
              <a:latin typeface="inherit"/>
            </a:endParaRPr>
          </a:p>
          <a:p>
            <a:pPr marL="285750" indent="-285750">
              <a:buFontTx/>
              <a:buChar char="-"/>
            </a:pPr>
            <a:endParaRPr lang="es-MX" dirty="0" smtClean="0">
              <a:latin typeface="inherit"/>
            </a:endParaRPr>
          </a:p>
          <a:p>
            <a:pPr marL="285750" indent="-285750">
              <a:buFontTx/>
              <a:buChar char="-"/>
            </a:pPr>
            <a:endParaRPr lang="es-MX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4468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1" b="3008"/>
          <a:stretch/>
        </p:blipFill>
        <p:spPr bwMode="auto">
          <a:xfrm>
            <a:off x="6166304" y="2746849"/>
            <a:ext cx="3014208" cy="41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endParaRPr lang="es-MX" sz="1200" b="1" dirty="0"/>
          </a:p>
          <a:p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1520" y="836712"/>
            <a:ext cx="8892480" cy="2356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</a:pPr>
            <a:r>
              <a:rPr lang="es-MX" b="1" dirty="0" smtClean="0">
                <a:latin typeface="inherit"/>
                <a:ea typeface="Times New Roman"/>
                <a:cs typeface="Times New Roman"/>
              </a:rPr>
              <a:t>PLATAFORMAS </a:t>
            </a:r>
            <a:r>
              <a:rPr lang="es-MX" b="1" dirty="0">
                <a:latin typeface="inherit"/>
                <a:ea typeface="Times New Roman"/>
                <a:cs typeface="Times New Roman"/>
              </a:rPr>
              <a:t>AUTOPROPULSADAS DE TIJERA: 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s-MX" dirty="0" smtClean="0">
                <a:latin typeface="inherit"/>
              </a:rPr>
              <a:t>se </a:t>
            </a:r>
            <a:r>
              <a:rPr lang="es-MX" dirty="0">
                <a:latin typeface="inherit"/>
              </a:rPr>
              <a:t>utilizan para trabajos de instalaciones eléctricas, mantenimientos, montajes industriales, etc. La plataforma es de elevación vertical con alcances </a:t>
            </a:r>
            <a:r>
              <a:rPr lang="es-MX" dirty="0" smtClean="0">
                <a:latin typeface="inherit"/>
              </a:rPr>
              <a:t>superiores a </a:t>
            </a:r>
            <a:r>
              <a:rPr lang="es-MX" dirty="0">
                <a:latin typeface="inherit"/>
              </a:rPr>
              <a:t>25 m. y con gran capacidad de personas y equipos auxiliares de trabajo. Pueden estar alimentadas por baterías, motor de explosión y tracción a las cuatro ruedas.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es-MX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25473" y="3192742"/>
            <a:ext cx="64442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inherit"/>
              </a:rPr>
              <a:t>Por ejemplo:  </a:t>
            </a:r>
            <a:r>
              <a:rPr lang="en-US" dirty="0" smtClean="0">
                <a:latin typeface="inherit"/>
              </a:rPr>
              <a:t>The </a:t>
            </a:r>
            <a:r>
              <a:rPr lang="en-US" dirty="0">
                <a:latin typeface="inherit"/>
              </a:rPr>
              <a:t>Genie</a:t>
            </a:r>
            <a:r>
              <a:rPr lang="en-US" baseline="30000" dirty="0">
                <a:latin typeface="inherit"/>
              </a:rPr>
              <a:t>®</a:t>
            </a:r>
            <a:r>
              <a:rPr lang="en-US" dirty="0">
                <a:latin typeface="inherit"/>
              </a:rPr>
              <a:t> GS™-4655 </a:t>
            </a:r>
            <a:r>
              <a:rPr lang="en-US" dirty="0" smtClean="0">
                <a:latin typeface="inherit"/>
              </a:rPr>
              <a:t>scissor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inherit"/>
              </a:rPr>
              <a:t>Alturas maxima de </a:t>
            </a:r>
            <a:r>
              <a:rPr lang="es-MX" dirty="0" smtClean="0">
                <a:latin typeface="inherit"/>
              </a:rPr>
              <a:t>52 </a:t>
            </a:r>
            <a:r>
              <a:rPr lang="es-MX" dirty="0">
                <a:latin typeface="inherit"/>
              </a:rPr>
              <a:t>ft (16.02 </a:t>
            </a:r>
            <a:r>
              <a:rPr lang="es-MX" dirty="0" smtClean="0">
                <a:latin typeface="inherit"/>
              </a:rPr>
              <a:t>m)</a:t>
            </a:r>
          </a:p>
          <a:p>
            <a:pPr marL="285750" indent="-285750">
              <a:buFontTx/>
              <a:buChar char="-"/>
            </a:pPr>
            <a:endParaRPr lang="es-MX" dirty="0" smtClean="0">
              <a:latin typeface="inherit"/>
            </a:endParaRPr>
          </a:p>
          <a:p>
            <a:pPr marL="285750" indent="-285750">
              <a:buFontTx/>
              <a:buChar char="-"/>
            </a:pPr>
            <a:r>
              <a:rPr lang="es-MX" dirty="0">
                <a:latin typeface="inherit"/>
              </a:rPr>
              <a:t> disponibles como eléctricas o </a:t>
            </a:r>
            <a:r>
              <a:rPr lang="es-MX" dirty="0" err="1">
                <a:latin typeface="inherit"/>
              </a:rPr>
              <a:t>bi</a:t>
            </a:r>
            <a:r>
              <a:rPr lang="es-MX" dirty="0">
                <a:latin typeface="inherit"/>
              </a:rPr>
              <a:t>-energéticas con tracción en dos ruedas con un eje oscilante activo frontal </a:t>
            </a:r>
            <a:r>
              <a:rPr lang="es-MX" dirty="0" smtClean="0">
                <a:latin typeface="inherit"/>
              </a:rPr>
              <a:t>o</a:t>
            </a:r>
          </a:p>
          <a:p>
            <a:endParaRPr lang="es-MX" dirty="0" smtClean="0">
              <a:latin typeface="inherit"/>
            </a:endParaRPr>
          </a:p>
          <a:p>
            <a:pPr marL="285750" indent="-285750">
              <a:buFontTx/>
              <a:buChar char="-"/>
            </a:pPr>
            <a:r>
              <a:rPr lang="es-MX" dirty="0" smtClean="0">
                <a:latin typeface="inherit"/>
              </a:rPr>
              <a:t> </a:t>
            </a:r>
            <a:r>
              <a:rPr lang="es-MX" dirty="0">
                <a:latin typeface="inherit"/>
              </a:rPr>
              <a:t>como máquinas diésel con verdaderas capacidades todo terreno con un eje oscilante opcional. </a:t>
            </a:r>
            <a:endParaRPr lang="es-MX" dirty="0" smtClean="0">
              <a:latin typeface="inherit"/>
            </a:endParaRPr>
          </a:p>
          <a:p>
            <a:endParaRPr lang="es-MX" dirty="0" smtClean="0">
              <a:latin typeface="inherit"/>
            </a:endParaRPr>
          </a:p>
          <a:p>
            <a:pPr marL="285750" indent="-285750">
              <a:buFontTx/>
              <a:buChar char="-"/>
            </a:pPr>
            <a:r>
              <a:rPr lang="es-MX" dirty="0" smtClean="0">
                <a:latin typeface="inherit"/>
              </a:rPr>
              <a:t>Son </a:t>
            </a:r>
            <a:r>
              <a:rPr lang="es-MX" dirty="0">
                <a:latin typeface="inherit"/>
              </a:rPr>
              <a:t>las máquinas perfectas cuando el espacio de trabajo en la plataforma y la capacidad de elevación son críticos, </a:t>
            </a:r>
            <a:r>
              <a:rPr lang="es-MX" dirty="0" smtClean="0">
                <a:latin typeface="inherit"/>
              </a:rPr>
              <a:t>como </a:t>
            </a:r>
            <a:r>
              <a:rPr lang="es-MX" dirty="0">
                <a:latin typeface="inherit"/>
              </a:rPr>
              <a:t>al aire libre. )</a:t>
            </a:r>
          </a:p>
          <a:p>
            <a:pPr marL="285750" indent="-285750">
              <a:buFontTx/>
              <a:buChar char="-"/>
            </a:pPr>
            <a:endParaRPr lang="es-MX" dirty="0">
              <a:latin typeface="inherit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DISTINTAS PEMPs  y sus CARACTERÍSTICAS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1"/>
          <a:stretch/>
        </p:blipFill>
        <p:spPr bwMode="auto">
          <a:xfrm>
            <a:off x="3635896" y="3710642"/>
            <a:ext cx="5544616" cy="310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536" y="859065"/>
            <a:ext cx="9144000" cy="2251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</a:pPr>
            <a:r>
              <a:rPr lang="es-MX" b="1" dirty="0">
                <a:latin typeface="inherit"/>
                <a:ea typeface="Times New Roman"/>
                <a:cs typeface="Times New Roman"/>
              </a:rPr>
              <a:t>PLATAFORMAS </a:t>
            </a:r>
            <a:r>
              <a:rPr lang="es-MX" b="1" dirty="0" smtClean="0">
                <a:latin typeface="inherit"/>
                <a:ea typeface="Times New Roman"/>
                <a:cs typeface="Times New Roman"/>
              </a:rPr>
              <a:t>AUTOPROPULSADAS ARTICULADAS O TELESCÓPICAS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: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 Se utilizan para trabajos en zonas de 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difícil acceso</a:t>
            </a:r>
            <a:r>
              <a:rPr lang="es-MX" dirty="0">
                <a:latin typeface="inherit"/>
                <a:ea typeface="Times New Roman"/>
                <a:cs typeface="Times New Roman"/>
              </a:rPr>
              <a:t>. Pueden tener una 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estructura articulada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y sección telescópica o sólo telescópica con 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un alcance 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de  más  de  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60 </a:t>
            </a:r>
            <a:r>
              <a:rPr lang="es-MX" dirty="0">
                <a:latin typeface="inherit"/>
                <a:ea typeface="Times New Roman"/>
                <a:cs typeface="Times New Roman"/>
              </a:rPr>
              <a:t>m.  Pueden  estar  alimentadas  por  baterías,  con  motor  diesel  o  una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combinación de ambos sistemas y disponer de tracción </a:t>
            </a:r>
            <a:r>
              <a:rPr lang="es-MX" dirty="0" smtClean="0">
                <a:latin typeface="inherit"/>
                <a:ea typeface="Times New Roman"/>
                <a:cs typeface="Times New Roman"/>
              </a:rPr>
              <a:t>integral.</a:t>
            </a:r>
            <a:endParaRPr lang="es-MX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es-MX" sz="1600" dirty="0" smtClean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es-MX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7813" y="2968059"/>
            <a:ext cx="889248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POR EJEMPLO: LA GENIE SX-180 Con alcance Máximo de186 ft | 56.86 m. y un Alcance Horizontal de: 80 ft | 24.38 m  Pueden estar alimentadas por baterías, con motor diesel y tracción integral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 o con una combinación de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inherit"/>
                <a:ea typeface="Times New Roman"/>
                <a:cs typeface="Times New Roman"/>
              </a:rPr>
              <a:t>ambos sistemas.</a:t>
            </a:r>
            <a:endParaRPr lang="es-MX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DISTINTAS PEMPs  y sus CARACTERÍSTICAS</a:t>
            </a:r>
            <a:endParaRPr lang="es-CO" sz="32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1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PEMPs  Símbolos y Pictogramas de Riesgo</a:t>
            </a:r>
            <a:endParaRPr lang="es-CO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6" r="36981" b="33984"/>
          <a:stretch/>
        </p:blipFill>
        <p:spPr bwMode="auto">
          <a:xfrm>
            <a:off x="6702593" y="2117499"/>
            <a:ext cx="2405911" cy="232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35645"/>
            <a:ext cx="1750368" cy="201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32" y="2114233"/>
            <a:ext cx="327848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31" y="4817511"/>
            <a:ext cx="1314044" cy="205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7511"/>
            <a:ext cx="1426900" cy="204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56" y="4897187"/>
            <a:ext cx="1761356" cy="198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73342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65" y="976530"/>
            <a:ext cx="15335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26629"/>
            <a:ext cx="16478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84" y="1083429"/>
            <a:ext cx="12954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04" y="1012354"/>
            <a:ext cx="1295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78" y="2185935"/>
            <a:ext cx="2605286" cy="232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60847"/>
            <a:ext cx="1692388" cy="199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6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8410810" cy="365125"/>
          </a:xfrm>
        </p:spPr>
        <p:txBody>
          <a:bodyPr/>
          <a:lstStyle/>
          <a:p>
            <a:r>
              <a:rPr lang="es-MX" sz="1200" b="1" dirty="0" smtClean="0"/>
              <a:t>www.capacitacionempresarialice.com.mx                                                                                                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    Oficina: (55) 58976563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-31952"/>
            <a:ext cx="9144000" cy="72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PEMPs  Símbolos y Pictogramas de Riesgo</a:t>
            </a:r>
            <a:endParaRPr lang="es-CO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73" y="3751157"/>
            <a:ext cx="5590090" cy="310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64" y="4701497"/>
            <a:ext cx="39528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77" y="4621163"/>
            <a:ext cx="358457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788024" cy="173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64" y="2786972"/>
            <a:ext cx="44577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44" y="692694"/>
            <a:ext cx="1822024" cy="237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32" y="2102435"/>
            <a:ext cx="4788024" cy="162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4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985838"/>
            <a:ext cx="648652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67744" y="122729"/>
            <a:ext cx="499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0070C0"/>
                </a:solidFill>
              </a:rPr>
              <a:t>SINDROME DEL ARNES</a:t>
            </a:r>
            <a:endParaRPr lang="es-MX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890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/>
          <a:stretch/>
        </p:blipFill>
        <p:spPr bwMode="auto">
          <a:xfrm>
            <a:off x="755450" y="1772816"/>
            <a:ext cx="7420474" cy="470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627784" y="501170"/>
            <a:ext cx="3480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0070C0"/>
                </a:solidFill>
              </a:rPr>
              <a:t>KIT DE RESCATE</a:t>
            </a:r>
            <a:endParaRPr lang="es-MX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0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086992" y="2898295"/>
            <a:ext cx="1944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/>
              <a:t>AUTORIDAD</a:t>
            </a:r>
          </a:p>
          <a:p>
            <a:pPr algn="ctr"/>
            <a:r>
              <a:rPr lang="es-MX" sz="2800" dirty="0" smtClean="0"/>
              <a:t> LABORAL</a:t>
            </a:r>
            <a:endParaRPr lang="es-MX" sz="2800" dirty="0"/>
          </a:p>
        </p:txBody>
      </p:sp>
      <p:sp>
        <p:nvSpPr>
          <p:cNvPr id="4" name="3 Elipse"/>
          <p:cNvSpPr/>
          <p:nvPr/>
        </p:nvSpPr>
        <p:spPr>
          <a:xfrm>
            <a:off x="1259632" y="2780928"/>
            <a:ext cx="2199188" cy="13106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black"/>
                </a:solidFill>
              </a:rPr>
              <a:t>Obligaciones Patrón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6751288" y="2776482"/>
            <a:ext cx="1964116" cy="11888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black"/>
                </a:solidFill>
              </a:rPr>
              <a:t>Obligaciones Trabajadores</a:t>
            </a:r>
            <a:endParaRPr lang="es-MX" dirty="0">
              <a:solidFill>
                <a:prstClr val="black"/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H="1">
            <a:off x="3576566" y="3375348"/>
            <a:ext cx="4384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6082890" y="3284984"/>
            <a:ext cx="478339" cy="859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2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-27384"/>
            <a:ext cx="68294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8"/>
          <a:stretch/>
        </p:blipFill>
        <p:spPr bwMode="auto">
          <a:xfrm>
            <a:off x="1224113" y="4954191"/>
            <a:ext cx="6791325" cy="193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3034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957263"/>
            <a:ext cx="67818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3034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t="29804" r="43806" b="44450"/>
          <a:stretch/>
        </p:blipFill>
        <p:spPr bwMode="auto">
          <a:xfrm>
            <a:off x="1187624" y="1700808"/>
            <a:ext cx="6444208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29651" r="43396" b="47796"/>
          <a:stretch/>
        </p:blipFill>
        <p:spPr bwMode="auto">
          <a:xfrm>
            <a:off x="1187624" y="4281110"/>
            <a:ext cx="7266649" cy="255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08" y="53931"/>
            <a:ext cx="93027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5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29315" r="43731" b="43179"/>
          <a:stretch/>
        </p:blipFill>
        <p:spPr bwMode="auto">
          <a:xfrm>
            <a:off x="1043779" y="2708920"/>
            <a:ext cx="706683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98" y="764704"/>
            <a:ext cx="624840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2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41448" y="415064"/>
            <a:ext cx="513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rgbClr val="00B050"/>
                </a:solidFill>
              </a:rPr>
              <a:t>A. ESTRUCTURA DE UNA CUERDA</a:t>
            </a:r>
            <a:endParaRPr lang="es-MX" sz="2800" b="1" dirty="0">
              <a:solidFill>
                <a:srgbClr val="00B05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653" y="1021439"/>
            <a:ext cx="9131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prstClr val="black"/>
                </a:solidFill>
              </a:rPr>
              <a:t>La estructura de una cuerda se presenta en los 3 estilos siguientes:</a:t>
            </a:r>
            <a:endParaRPr lang="es-MX" sz="2400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041" y="148310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s-MX" b="1" cap="all" dirty="0" smtClean="0">
                <a:solidFill>
                  <a:srgbClr val="0070C0"/>
                </a:solidFill>
              </a:rPr>
              <a:t>Estructura de cuerda enrollada o retorcida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Es la forma o estructura más común de una cuerda. La mayoría de las cuerdas retorcidas consiste en tres fibras, hebras o hilos que se enrollan para aumentar la fortaleza y la resistencia; existen, sin embargo, versiones con más cantidad de fibras enrolladas. Una desventaja de este estilo, es su poca resistencia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10396" y="5870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prstClr val="black"/>
                </a:solidFill>
              </a:rPr>
              <a:t>Estas características se detallan a continuación:</a:t>
            </a:r>
            <a:endParaRPr lang="es-MX" b="1" dirty="0">
              <a:solidFill>
                <a:prstClr val="black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" y="2852935"/>
            <a:ext cx="9119564" cy="400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6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-27384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                                   La </a:t>
            </a:r>
            <a:r>
              <a:rPr lang="es-MX" b="1" dirty="0"/>
              <a:t>cuerda </a:t>
            </a:r>
            <a:r>
              <a:rPr lang="es-MX" b="1" dirty="0" err="1"/>
              <a:t>semiestática</a:t>
            </a:r>
            <a:r>
              <a:rPr lang="es-MX" b="1" dirty="0"/>
              <a:t> PARALLEL 10,5 mm </a:t>
            </a:r>
            <a:endParaRPr lang="es-MX" b="1" dirty="0" smtClean="0"/>
          </a:p>
          <a:p>
            <a:r>
              <a:rPr lang="es-MX" dirty="0"/>
              <a:t>E</a:t>
            </a:r>
            <a:r>
              <a:rPr lang="es-MX" dirty="0" smtClean="0"/>
              <a:t>stá </a:t>
            </a:r>
            <a:r>
              <a:rPr lang="es-MX" dirty="0"/>
              <a:t>destinada a los accesos difíciles. El diámetro fino asegura prestaciones muy buenas en cuanto a flexibilidad y ligereza. Presenta poco alargamiento cuando la cuerda está en tensión, lo que permite aumentar la eficacia al iniciar el ascenso por cuerda. </a:t>
            </a:r>
            <a:endParaRPr lang="es-MX" dirty="0" smtClean="0"/>
          </a:p>
          <a:p>
            <a:endParaRPr lang="es-MX" dirty="0"/>
          </a:p>
          <a:p>
            <a:r>
              <a:rPr lang="es-MX" dirty="0" smtClean="0"/>
              <a:t>                                        </a:t>
            </a:r>
            <a:r>
              <a:rPr lang="es-MX" b="1" dirty="0" smtClean="0"/>
              <a:t>Prestaciones </a:t>
            </a:r>
            <a:r>
              <a:rPr lang="es-MX" b="1" dirty="0"/>
              <a:t>constantes a lo largo del tiempo: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- Construcción </a:t>
            </a:r>
            <a:r>
              <a:rPr lang="es-MX" dirty="0" err="1"/>
              <a:t>EverFlex</a:t>
            </a:r>
            <a:r>
              <a:rPr lang="es-MX" dirty="0"/>
              <a:t> con el alma de poliamida y la funda de poliéster con un </a:t>
            </a:r>
            <a:r>
              <a:rPr lang="es-MX" dirty="0" smtClean="0"/>
              <a:t>trenzado.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- Esta construcción asegura una gran flexibilidad a lo largo del tiempo, en cualquier condición (agua, polvo, barro...), lo que permite conservar una excelente manejabilidad durante su vida útil y un funcionamiento óptimo con los aparatos.</a:t>
            </a:r>
            <a:br>
              <a:rPr lang="es-MX" dirty="0"/>
            </a:br>
            <a:r>
              <a:rPr lang="es-MX" dirty="0" smtClean="0"/>
              <a:t>Longitudes </a:t>
            </a:r>
            <a:r>
              <a:rPr lang="es-MX" dirty="0"/>
              <a:t>estándar: 50, 100, 200 y 500 m.</a:t>
            </a:r>
            <a:br>
              <a:rPr lang="es-MX" dirty="0"/>
            </a:br>
            <a:r>
              <a:rPr lang="es-MX" dirty="0" smtClean="0"/>
              <a:t>- </a:t>
            </a:r>
            <a:r>
              <a:rPr lang="es-MX" dirty="0"/>
              <a:t>Añadir terminales cosidos manufacturados a una o a las dos puntas que permiten tener una cuerda lista para la </a:t>
            </a:r>
            <a:r>
              <a:rPr lang="es-MX" dirty="0" smtClean="0"/>
              <a:t>utilización. </a:t>
            </a:r>
            <a:r>
              <a:rPr lang="es-MX" dirty="0"/>
              <a:t>También ofrecen una resistencia superior a la de un nudo en ocho</a:t>
            </a:r>
            <a:r>
              <a:rPr lang="es-MX" dirty="0" smtClean="0"/>
              <a:t>.</a:t>
            </a:r>
          </a:p>
          <a:p>
            <a:r>
              <a:rPr lang="es-MX" dirty="0" smtClean="0"/>
              <a:t>                                                       </a:t>
            </a:r>
            <a:r>
              <a:rPr lang="es-MX" b="1" dirty="0" smtClean="0"/>
              <a:t> Características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Diámetro: 10,5 mm</a:t>
            </a:r>
            <a:br>
              <a:rPr lang="es-MX" dirty="0"/>
            </a:br>
            <a:r>
              <a:rPr lang="es-MX" dirty="0"/>
              <a:t>Materiales: poliéster y poliamida</a:t>
            </a:r>
            <a:br>
              <a:rPr lang="es-MX" dirty="0"/>
            </a:br>
            <a:r>
              <a:rPr lang="es-MX" dirty="0"/>
              <a:t>Certificaciones: CE EN 1891 </a:t>
            </a:r>
            <a:r>
              <a:rPr lang="es-MX" dirty="0" err="1"/>
              <a:t>type</a:t>
            </a:r>
            <a:r>
              <a:rPr lang="es-MX" dirty="0"/>
              <a:t> A, EAC, NFPA 1983 </a:t>
            </a:r>
            <a:r>
              <a:rPr lang="es-MX" dirty="0" err="1"/>
              <a:t>Technical</a:t>
            </a:r>
            <a:r>
              <a:rPr lang="es-MX" dirty="0"/>
              <a:t> Use</a:t>
            </a:r>
            <a:br>
              <a:rPr lang="es-MX" dirty="0"/>
            </a:br>
            <a:r>
              <a:rPr lang="es-MX" dirty="0"/>
              <a:t>Peso por metro: 75 g</a:t>
            </a:r>
            <a:br>
              <a:rPr lang="es-MX" dirty="0"/>
            </a:br>
            <a:r>
              <a:rPr lang="es-MX" dirty="0"/>
              <a:t>Resistencia con un nudo en ocho: 15 </a:t>
            </a:r>
            <a:r>
              <a:rPr lang="es-MX" dirty="0" err="1"/>
              <a:t>kN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Resistencia con terminal cosido: 22 </a:t>
            </a:r>
            <a:r>
              <a:rPr lang="es-MX" dirty="0" err="1"/>
              <a:t>kN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Fuerza de choque (factor 0,3): 5,2 </a:t>
            </a:r>
            <a:r>
              <a:rPr lang="es-MX" dirty="0" err="1" smtClean="0"/>
              <a:t>kN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Porcentaje de la funda: 45 %</a:t>
            </a:r>
            <a:br>
              <a:rPr lang="es-MX" dirty="0"/>
            </a:br>
            <a:r>
              <a:rPr lang="es-MX" dirty="0"/>
              <a:t>Alargamiento estático: 3,4 %</a:t>
            </a:r>
          </a:p>
        </p:txBody>
      </p:sp>
    </p:spTree>
    <p:extLst>
      <p:ext uri="{BB962C8B-B14F-4D97-AF65-F5344CB8AC3E}">
        <p14:creationId xmlns:p14="http://schemas.microsoft.com/office/powerpoint/2010/main" val="6668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5074" y="126876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F79646">
                    <a:lumMod val="75000"/>
                  </a:srgbClr>
                </a:solidFill>
              </a:rPr>
              <a:t>A. Almacenamiento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El almacenamiento de la cuerda involucra, tanto el lugar donde se colocan como las condiciones en las cuales se encuentran. Se debe tener presente lo siguiente: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Ubicarlas en un lugar fresco, seco, protegido del sol, en tanto se evite la presencia de humedad, ácaros y otro tipo de agente biológico.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Disponer de gavetas o compartimentos para las diferentes clases y tipos de cuerdas para identificarlas y localizarlas fácilmente.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En la medida de lo posible, no pisarlas o majarlas ni arrastrarlas.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Que sea flexible para mayor facilidad a la hora de realizar nudos y amarres.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Que tenga resistencia a la abrasión que puede sufrir debido al rozamiento con diferentes superficies (roca, vegetación, montaña, bordes filosos, entre otras).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No exceder los límites de resistencia; verificar estos datos a la hora de comprar la cuerda.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Evitar sobrecalentamiento cuando se usa. Revisar constantemente.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• Evitar nudos, ya que se deterioran las fibras, lo cual genera una pérdida en la capacidad para la que fue hecha.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 • Utilizar métodos de sellado en los extremos, a fin de evitar que se deshilache. Puede ser un sellado con fuego (quemado) o con plástico (cinta adhesiva especial).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9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8255" r="5075" b="569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7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6"/>
          <a:stretch/>
        </p:blipFill>
        <p:spPr bwMode="auto">
          <a:xfrm>
            <a:off x="0" y="260648"/>
            <a:ext cx="9111088" cy="341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3861048"/>
            <a:ext cx="9111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prstClr val="black"/>
                </a:solidFill>
              </a:rPr>
              <a:t>1. </a:t>
            </a:r>
            <a:r>
              <a:rPr lang="es-MX" i="1" dirty="0" smtClean="0">
                <a:solidFill>
                  <a:prstClr val="black"/>
                </a:solidFill>
              </a:rPr>
              <a:t>Nudo </a:t>
            </a:r>
            <a:r>
              <a:rPr lang="es-MX" i="1" dirty="0">
                <a:solidFill>
                  <a:prstClr val="black"/>
                </a:solidFill>
              </a:rPr>
              <a:t>rizo</a:t>
            </a:r>
          </a:p>
          <a:p>
            <a:r>
              <a:rPr lang="es-MX" dirty="0">
                <a:solidFill>
                  <a:prstClr val="black"/>
                </a:solidFill>
              </a:rPr>
              <a:t>También se le conoce con los nombres </a:t>
            </a:r>
            <a:r>
              <a:rPr lang="es-MX" dirty="0" smtClean="0">
                <a:solidFill>
                  <a:prstClr val="black"/>
                </a:solidFill>
              </a:rPr>
              <a:t>de «</a:t>
            </a:r>
            <a:r>
              <a:rPr lang="es-MX" b="1" dirty="0" smtClean="0">
                <a:solidFill>
                  <a:prstClr val="black"/>
                </a:solidFill>
              </a:rPr>
              <a:t>nudo </a:t>
            </a:r>
            <a:r>
              <a:rPr lang="es-MX" b="1" dirty="0">
                <a:solidFill>
                  <a:prstClr val="black"/>
                </a:solidFill>
              </a:rPr>
              <a:t>cuadrado</a:t>
            </a:r>
            <a:r>
              <a:rPr lang="es-MX" dirty="0">
                <a:solidFill>
                  <a:prstClr val="black"/>
                </a:solidFill>
              </a:rPr>
              <a:t>» o «</a:t>
            </a:r>
            <a:r>
              <a:rPr lang="es-MX" b="1" dirty="0">
                <a:solidFill>
                  <a:prstClr val="black"/>
                </a:solidFill>
              </a:rPr>
              <a:t>nudo llano</a:t>
            </a:r>
            <a:r>
              <a:rPr lang="es-MX" dirty="0">
                <a:solidFill>
                  <a:prstClr val="black"/>
                </a:solidFill>
              </a:rPr>
              <a:t>»; es </a:t>
            </a:r>
            <a:r>
              <a:rPr lang="es-MX" dirty="0" smtClean="0">
                <a:solidFill>
                  <a:prstClr val="black"/>
                </a:solidFill>
              </a:rPr>
              <a:t>utilizado para </a:t>
            </a:r>
            <a:r>
              <a:rPr lang="es-MX" dirty="0">
                <a:solidFill>
                  <a:prstClr val="black"/>
                </a:solidFill>
              </a:rPr>
              <a:t>unir cuerdas del mismo diámetro, </a:t>
            </a:r>
            <a:r>
              <a:rPr lang="es-MX" dirty="0" smtClean="0">
                <a:solidFill>
                  <a:prstClr val="black"/>
                </a:solidFill>
              </a:rPr>
              <a:t>igual material </a:t>
            </a:r>
            <a:r>
              <a:rPr lang="es-MX" dirty="0">
                <a:solidFill>
                  <a:prstClr val="black"/>
                </a:solidFill>
              </a:rPr>
              <a:t>y peso, pero que no estén </a:t>
            </a:r>
            <a:r>
              <a:rPr lang="es-MX" dirty="0" smtClean="0">
                <a:solidFill>
                  <a:prstClr val="black"/>
                </a:solidFill>
              </a:rPr>
              <a:t>mojadas y </a:t>
            </a:r>
            <a:r>
              <a:rPr lang="es-MX" dirty="0">
                <a:solidFill>
                  <a:prstClr val="black"/>
                </a:solidFill>
              </a:rPr>
              <a:t>que el tipo de material no sea </a:t>
            </a:r>
            <a:r>
              <a:rPr lang="es-MX" dirty="0" smtClean="0">
                <a:solidFill>
                  <a:prstClr val="black"/>
                </a:solidFill>
              </a:rPr>
              <a:t>resbaladizo (como </a:t>
            </a:r>
            <a:r>
              <a:rPr lang="es-MX" dirty="0">
                <a:solidFill>
                  <a:prstClr val="black"/>
                </a:solidFill>
              </a:rPr>
              <a:t>algunos tipos de fibra de nailon). </a:t>
            </a:r>
            <a:r>
              <a:rPr lang="es-MX" dirty="0" smtClean="0">
                <a:solidFill>
                  <a:prstClr val="black"/>
                </a:solidFill>
              </a:rPr>
              <a:t>Tiene una desventaja</a:t>
            </a:r>
            <a:r>
              <a:rPr lang="es-MX" dirty="0">
                <a:solidFill>
                  <a:prstClr val="black"/>
                </a:solidFill>
              </a:rPr>
              <a:t>: si se le aplica carga y fuerza </a:t>
            </a:r>
            <a:r>
              <a:rPr lang="es-MX" dirty="0" smtClean="0">
                <a:solidFill>
                  <a:prstClr val="black"/>
                </a:solidFill>
              </a:rPr>
              <a:t>se deshace</a:t>
            </a:r>
            <a:r>
              <a:rPr lang="es-MX" dirty="0">
                <a:solidFill>
                  <a:prstClr val="black"/>
                </a:solidFill>
              </a:rPr>
              <a:t>; es decir, no es seguro para ascensos y</a:t>
            </a:r>
          </a:p>
          <a:p>
            <a:r>
              <a:rPr lang="es-MX" dirty="0">
                <a:solidFill>
                  <a:prstClr val="black"/>
                </a:solidFill>
              </a:rPr>
              <a:t>descensos.</a:t>
            </a:r>
          </a:p>
        </p:txBody>
      </p:sp>
    </p:spTree>
    <p:extLst>
      <p:ext uri="{BB962C8B-B14F-4D97-AF65-F5344CB8AC3E}">
        <p14:creationId xmlns:p14="http://schemas.microsoft.com/office/powerpoint/2010/main" val="22615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42295" r="53768" b="36856"/>
          <a:stretch/>
        </p:blipFill>
        <p:spPr bwMode="auto">
          <a:xfrm>
            <a:off x="3404" y="16935"/>
            <a:ext cx="9140596" cy="407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453354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prstClr val="black"/>
                </a:solidFill>
              </a:rPr>
              <a:t>3. </a:t>
            </a:r>
            <a:r>
              <a:rPr lang="es-MX" i="1" dirty="0" smtClean="0">
                <a:solidFill>
                  <a:prstClr val="black"/>
                </a:solidFill>
              </a:rPr>
              <a:t>Nudo </a:t>
            </a:r>
            <a:r>
              <a:rPr lang="es-MX" i="1" dirty="0">
                <a:solidFill>
                  <a:prstClr val="black"/>
                </a:solidFill>
              </a:rPr>
              <a:t>vuelta </a:t>
            </a:r>
            <a:r>
              <a:rPr lang="es-MX" i="1" dirty="0" smtClean="0">
                <a:solidFill>
                  <a:prstClr val="black"/>
                </a:solidFill>
              </a:rPr>
              <a:t>escota </a:t>
            </a:r>
            <a:r>
              <a:rPr lang="es-MX" dirty="0" smtClean="0">
                <a:solidFill>
                  <a:prstClr val="black"/>
                </a:solidFill>
              </a:rPr>
              <a:t>Conocido </a:t>
            </a:r>
            <a:r>
              <a:rPr lang="es-MX" dirty="0">
                <a:solidFill>
                  <a:prstClr val="black"/>
                </a:solidFill>
              </a:rPr>
              <a:t>como «</a:t>
            </a:r>
            <a:r>
              <a:rPr lang="es-MX" b="1" dirty="0">
                <a:solidFill>
                  <a:prstClr val="black"/>
                </a:solidFill>
              </a:rPr>
              <a:t>nudo de bandera</a:t>
            </a:r>
            <a:r>
              <a:rPr lang="es-MX" dirty="0">
                <a:solidFill>
                  <a:prstClr val="black"/>
                </a:solidFill>
              </a:rPr>
              <a:t>», </a:t>
            </a:r>
            <a:r>
              <a:rPr lang="es-MX" dirty="0" smtClean="0">
                <a:solidFill>
                  <a:prstClr val="black"/>
                </a:solidFill>
              </a:rPr>
              <a:t>es usado </a:t>
            </a:r>
            <a:r>
              <a:rPr lang="es-MX" dirty="0">
                <a:solidFill>
                  <a:prstClr val="black"/>
                </a:solidFill>
              </a:rPr>
              <a:t>para unir cuerdas que poseen </a:t>
            </a:r>
            <a:r>
              <a:rPr lang="es-MX" dirty="0" smtClean="0">
                <a:solidFill>
                  <a:prstClr val="black"/>
                </a:solidFill>
              </a:rPr>
              <a:t>diferente diámetro </a:t>
            </a:r>
            <a:r>
              <a:rPr lang="es-MX" dirty="0">
                <a:solidFill>
                  <a:prstClr val="black"/>
                </a:solidFill>
              </a:rPr>
              <a:t>y tamaño; además, permite que </a:t>
            </a:r>
            <a:r>
              <a:rPr lang="es-MX" dirty="0" smtClean="0">
                <a:solidFill>
                  <a:prstClr val="black"/>
                </a:solidFill>
              </a:rPr>
              <a:t>las cuerdas </a:t>
            </a:r>
            <a:r>
              <a:rPr lang="es-MX" dirty="0">
                <a:solidFill>
                  <a:prstClr val="black"/>
                </a:solidFill>
              </a:rPr>
              <a:t>puedan estar secas o mojadas. </a:t>
            </a:r>
            <a:r>
              <a:rPr lang="es-MX" dirty="0" smtClean="0">
                <a:solidFill>
                  <a:prstClr val="black"/>
                </a:solidFill>
              </a:rPr>
              <a:t>Las ventajas </a:t>
            </a:r>
            <a:r>
              <a:rPr lang="es-MX" dirty="0">
                <a:solidFill>
                  <a:prstClr val="black"/>
                </a:solidFill>
              </a:rPr>
              <a:t>principales son su rápida </a:t>
            </a:r>
            <a:r>
              <a:rPr lang="es-MX" dirty="0" smtClean="0">
                <a:solidFill>
                  <a:prstClr val="black"/>
                </a:solidFill>
              </a:rPr>
              <a:t>construcción, lo </a:t>
            </a:r>
            <a:r>
              <a:rPr lang="es-MX" dirty="0">
                <a:solidFill>
                  <a:prstClr val="black"/>
                </a:solidFill>
              </a:rPr>
              <a:t>sencillo de elaborar y lo fácil de soltar; </a:t>
            </a:r>
            <a:r>
              <a:rPr lang="es-MX" dirty="0" smtClean="0">
                <a:solidFill>
                  <a:prstClr val="black"/>
                </a:solidFill>
              </a:rPr>
              <a:t>la </a:t>
            </a:r>
            <a:r>
              <a:rPr lang="es-MX" dirty="0">
                <a:solidFill>
                  <a:prstClr val="black"/>
                </a:solidFill>
              </a:rPr>
              <a:t>desventaja es que, dada su sencillez, al </a:t>
            </a:r>
            <a:r>
              <a:rPr lang="es-MX" dirty="0" smtClean="0">
                <a:solidFill>
                  <a:prstClr val="black"/>
                </a:solidFill>
              </a:rPr>
              <a:t>someterle una </a:t>
            </a:r>
            <a:r>
              <a:rPr lang="es-MX" dirty="0">
                <a:solidFill>
                  <a:prstClr val="black"/>
                </a:solidFill>
              </a:rPr>
              <a:t>carga importante y prolongada, </a:t>
            </a:r>
            <a:r>
              <a:rPr lang="es-MX" dirty="0" smtClean="0">
                <a:solidFill>
                  <a:prstClr val="black"/>
                </a:solidFill>
              </a:rPr>
              <a:t>puede aflojarse </a:t>
            </a:r>
            <a:r>
              <a:rPr lang="es-MX" dirty="0">
                <a:solidFill>
                  <a:prstClr val="black"/>
                </a:solidFill>
              </a:rPr>
              <a:t>y soltarse.</a:t>
            </a:r>
          </a:p>
        </p:txBody>
      </p:sp>
    </p:spTree>
    <p:extLst>
      <p:ext uri="{BB962C8B-B14F-4D97-AF65-F5344CB8AC3E}">
        <p14:creationId xmlns:p14="http://schemas.microsoft.com/office/powerpoint/2010/main" val="2423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1266" y="500042"/>
            <a:ext cx="464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u="sng" dirty="0" smtClean="0"/>
              <a:t>OBLIGACIONES DEL PATRÓN</a:t>
            </a:r>
            <a:r>
              <a:rPr lang="es-MX" sz="2800" dirty="0" smtClean="0"/>
              <a:t>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14348" y="1285860"/>
            <a:ext cx="1985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CONTAR CON UN </a:t>
            </a:r>
            <a:r>
              <a:rPr lang="es-MX" b="1" u="sng" dirty="0" smtClean="0"/>
              <a:t>ANÁLISIS DE LAS CONDICIONES PREVALECIENTES </a:t>
            </a:r>
            <a:r>
              <a:rPr lang="es-MX" dirty="0" smtClean="0"/>
              <a:t>EN LAS ÁREAS EN LAS QUE SE LLEVARÁN A CABO LOS TRABAJOS EN ALTURA</a:t>
            </a:r>
            <a:endParaRPr lang="es-MX" dirty="0"/>
          </a:p>
        </p:txBody>
      </p:sp>
      <p:sp>
        <p:nvSpPr>
          <p:cNvPr id="5" name="4 Abrir llave"/>
          <p:cNvSpPr/>
          <p:nvPr/>
        </p:nvSpPr>
        <p:spPr>
          <a:xfrm>
            <a:off x="3059832" y="1156664"/>
            <a:ext cx="144016" cy="28083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3432357" y="1971763"/>
            <a:ext cx="1639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EN FORMA PREVIA A SU REALIZACIÓN.</a:t>
            </a:r>
            <a:endParaRPr lang="es-MX" dirty="0"/>
          </a:p>
        </p:txBody>
      </p:sp>
      <p:sp>
        <p:nvSpPr>
          <p:cNvPr id="7" name="6 Cerrar llave"/>
          <p:cNvSpPr/>
          <p:nvPr/>
        </p:nvSpPr>
        <p:spPr>
          <a:xfrm>
            <a:off x="5364088" y="1071546"/>
            <a:ext cx="144016" cy="30243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5724129" y="1928802"/>
            <a:ext cx="306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 FIN </a:t>
            </a:r>
            <a:r>
              <a:rPr lang="es-MX" b="1" u="sng" dirty="0" smtClean="0"/>
              <a:t>DE IDENTIFICAR LOS FACTORES DE RIESGO </a:t>
            </a:r>
            <a:r>
              <a:rPr lang="es-MX" dirty="0" smtClean="0"/>
              <a:t>EXISTENTES.</a:t>
            </a:r>
            <a:endParaRPr lang="es-MX" dirty="0"/>
          </a:p>
        </p:txBody>
      </p:sp>
      <p:pic>
        <p:nvPicPr>
          <p:cNvPr id="9" name="Picture 2" descr="C:\Users\JESUS\Pictures\logo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419"/>
            <a:ext cx="1702697" cy="7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00034" y="4559866"/>
            <a:ext cx="234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- TRABAJO A REALIZAR.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473173" y="4572008"/>
            <a:ext cx="10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- ALTURA.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357818" y="4572008"/>
            <a:ext cx="315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- PERFIL DE LOS TRABAJADORES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57224" y="5143512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- INVENTARIO DE AMENAZAS.</a:t>
            </a:r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8596" y="5720380"/>
            <a:ext cx="4620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- DEBILIDADES QUE EN COMBINACIÓN CON LAS AMENAZAS, NOS INDICAN UN RIESGO ALTO O MEDIO</a:t>
            </a:r>
            <a:endParaRPr lang="es-MX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722072" y="5351048"/>
            <a:ext cx="271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- MEDIDAS DE SEGURIDAD.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329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t="52472" r="33731" b="16745"/>
          <a:stretch/>
        </p:blipFill>
        <p:spPr bwMode="auto">
          <a:xfrm>
            <a:off x="0" y="0"/>
            <a:ext cx="9126066" cy="387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3995678"/>
            <a:ext cx="9126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prstClr val="black"/>
                </a:solidFill>
              </a:rPr>
              <a:t>4. </a:t>
            </a:r>
            <a:r>
              <a:rPr lang="es-MX" i="1" dirty="0" smtClean="0">
                <a:solidFill>
                  <a:prstClr val="black"/>
                </a:solidFill>
              </a:rPr>
              <a:t>Nudo pescador.  </a:t>
            </a:r>
            <a:r>
              <a:rPr lang="es-MX" dirty="0" smtClean="0">
                <a:solidFill>
                  <a:prstClr val="black"/>
                </a:solidFill>
              </a:rPr>
              <a:t>Este </a:t>
            </a:r>
            <a:r>
              <a:rPr lang="es-MX" dirty="0">
                <a:solidFill>
                  <a:prstClr val="black"/>
                </a:solidFill>
              </a:rPr>
              <a:t>nudo se utiliza para la unión </a:t>
            </a:r>
            <a:r>
              <a:rPr lang="es-MX" dirty="0" smtClean="0">
                <a:solidFill>
                  <a:prstClr val="black"/>
                </a:solidFill>
              </a:rPr>
              <a:t>de cuerdas </a:t>
            </a:r>
            <a:r>
              <a:rPr lang="es-MX" dirty="0">
                <a:solidFill>
                  <a:prstClr val="black"/>
                </a:solidFill>
              </a:rPr>
              <a:t>mojadas y cuerdas plásticas que </a:t>
            </a:r>
            <a:r>
              <a:rPr lang="es-MX" dirty="0" smtClean="0">
                <a:solidFill>
                  <a:prstClr val="black"/>
                </a:solidFill>
              </a:rPr>
              <a:t>sean resbaladizas</a:t>
            </a:r>
            <a:r>
              <a:rPr lang="es-MX" dirty="0">
                <a:solidFill>
                  <a:prstClr val="black"/>
                </a:solidFill>
              </a:rPr>
              <a:t>; sin embargo, ambas deben ser </a:t>
            </a:r>
            <a:r>
              <a:rPr lang="es-MX" dirty="0" smtClean="0">
                <a:solidFill>
                  <a:prstClr val="black"/>
                </a:solidFill>
              </a:rPr>
              <a:t>del mismo </a:t>
            </a:r>
            <a:r>
              <a:rPr lang="es-MX" dirty="0">
                <a:solidFill>
                  <a:prstClr val="black"/>
                </a:solidFill>
              </a:rPr>
              <a:t>diámetro. Como ventaja, resiste </a:t>
            </a:r>
            <a:r>
              <a:rPr lang="es-MX" dirty="0" smtClean="0">
                <a:solidFill>
                  <a:prstClr val="black"/>
                </a:solidFill>
              </a:rPr>
              <a:t>tensiones inconstantes </a:t>
            </a:r>
            <a:r>
              <a:rPr lang="es-MX" dirty="0">
                <a:solidFill>
                  <a:prstClr val="black"/>
                </a:solidFill>
              </a:rPr>
              <a:t>en cualquier tipo de medio, </a:t>
            </a:r>
            <a:r>
              <a:rPr lang="es-MX" dirty="0" smtClean="0">
                <a:solidFill>
                  <a:prstClr val="black"/>
                </a:solidFill>
              </a:rPr>
              <a:t>sobre todo </a:t>
            </a:r>
            <a:r>
              <a:rPr lang="es-MX" dirty="0">
                <a:solidFill>
                  <a:prstClr val="black"/>
                </a:solidFill>
              </a:rPr>
              <a:t>en el agua; su desventaja es que una </a:t>
            </a:r>
            <a:r>
              <a:rPr lang="es-MX" dirty="0" smtClean="0">
                <a:solidFill>
                  <a:prstClr val="black"/>
                </a:solidFill>
              </a:rPr>
              <a:t>vez tensionado </a:t>
            </a:r>
            <a:r>
              <a:rPr lang="es-MX" dirty="0">
                <a:solidFill>
                  <a:prstClr val="black"/>
                </a:solidFill>
              </a:rPr>
              <a:t>es difícil desatarlo.</a:t>
            </a:r>
          </a:p>
        </p:txBody>
      </p:sp>
    </p:spTree>
    <p:extLst>
      <p:ext uri="{BB962C8B-B14F-4D97-AF65-F5344CB8AC3E}">
        <p14:creationId xmlns:p14="http://schemas.microsoft.com/office/powerpoint/2010/main" val="33880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95736" y="0"/>
            <a:ext cx="47900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400" b="1" dirty="0">
                <a:solidFill>
                  <a:srgbClr val="F79646">
                    <a:lumMod val="75000"/>
                  </a:srgbClr>
                </a:solidFill>
              </a:rPr>
              <a:t>B. Nudos de anclaje</a:t>
            </a:r>
            <a:endParaRPr lang="es-MX" sz="44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8783" y="5835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Los nudos </a:t>
            </a:r>
            <a:r>
              <a:rPr lang="es-MX" dirty="0">
                <a:solidFill>
                  <a:prstClr val="black"/>
                </a:solidFill>
              </a:rPr>
              <a:t>de anclaje se utiliza para </a:t>
            </a:r>
            <a:r>
              <a:rPr lang="es-MX" dirty="0" smtClean="0">
                <a:solidFill>
                  <a:prstClr val="black"/>
                </a:solidFill>
              </a:rPr>
              <a:t>anclar una </a:t>
            </a:r>
            <a:r>
              <a:rPr lang="es-MX" dirty="0">
                <a:solidFill>
                  <a:prstClr val="black"/>
                </a:solidFill>
              </a:rPr>
              <a:t>cuerda a una </a:t>
            </a:r>
            <a:r>
              <a:rPr lang="es-MX" dirty="0" smtClean="0">
                <a:solidFill>
                  <a:prstClr val="black"/>
                </a:solidFill>
              </a:rPr>
              <a:t>estructura. </a:t>
            </a:r>
            <a:r>
              <a:rPr lang="es-MX" dirty="0">
                <a:solidFill>
                  <a:prstClr val="black"/>
                </a:solidFill>
              </a:rPr>
              <a:t>Estos anclajes sirven </a:t>
            </a:r>
            <a:r>
              <a:rPr lang="es-MX" dirty="0" smtClean="0">
                <a:solidFill>
                  <a:prstClr val="black"/>
                </a:solidFill>
              </a:rPr>
              <a:t>para ascender </a:t>
            </a:r>
            <a:r>
              <a:rPr lang="es-MX" dirty="0">
                <a:solidFill>
                  <a:prstClr val="black"/>
                </a:solidFill>
              </a:rPr>
              <a:t>o descender, 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desarrollar un pasamano en </a:t>
            </a:r>
            <a:r>
              <a:rPr lang="es-MX" dirty="0" smtClean="0">
                <a:solidFill>
                  <a:prstClr val="black"/>
                </a:solidFill>
              </a:rPr>
              <a:t>una estructura</a:t>
            </a:r>
            <a:r>
              <a:rPr lang="es-MX" dirty="0">
                <a:solidFill>
                  <a:prstClr val="black"/>
                </a:solidFill>
              </a:rPr>
              <a:t>, entre otros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9" t="32463" r="5244" b="43217"/>
          <a:stretch/>
        </p:blipFill>
        <p:spPr bwMode="auto">
          <a:xfrm>
            <a:off x="2118985" y="1488641"/>
            <a:ext cx="4700670" cy="42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8254" y="5733256"/>
            <a:ext cx="9198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prstClr val="black"/>
                </a:solidFill>
              </a:rPr>
              <a:t>1. </a:t>
            </a:r>
            <a:r>
              <a:rPr lang="pt-BR" i="1" dirty="0" smtClean="0">
                <a:solidFill>
                  <a:prstClr val="black"/>
                </a:solidFill>
              </a:rPr>
              <a:t>N </a:t>
            </a:r>
            <a:r>
              <a:rPr lang="pt-BR" i="1" dirty="0" err="1" smtClean="0">
                <a:solidFill>
                  <a:prstClr val="black"/>
                </a:solidFill>
              </a:rPr>
              <a:t>udo</a:t>
            </a:r>
            <a:r>
              <a:rPr lang="pt-BR" i="1" dirty="0" smtClean="0">
                <a:solidFill>
                  <a:prstClr val="black"/>
                </a:solidFill>
              </a:rPr>
              <a:t> </a:t>
            </a:r>
            <a:r>
              <a:rPr lang="pt-BR" i="1" dirty="0">
                <a:solidFill>
                  <a:prstClr val="black"/>
                </a:solidFill>
              </a:rPr>
              <a:t>ocho </a:t>
            </a:r>
            <a:r>
              <a:rPr lang="pt-BR" i="1" dirty="0" smtClean="0">
                <a:solidFill>
                  <a:prstClr val="black"/>
                </a:solidFill>
              </a:rPr>
              <a:t>doble </a:t>
            </a:r>
            <a:r>
              <a:rPr lang="es-MX" dirty="0" smtClean="0">
                <a:solidFill>
                  <a:prstClr val="black"/>
                </a:solidFill>
              </a:rPr>
              <a:t>Se </a:t>
            </a:r>
            <a:r>
              <a:rPr lang="es-MX" dirty="0">
                <a:solidFill>
                  <a:prstClr val="black"/>
                </a:solidFill>
              </a:rPr>
              <a:t>considera un nudo de </a:t>
            </a:r>
            <a:r>
              <a:rPr lang="es-MX" b="1" dirty="0" err="1">
                <a:solidFill>
                  <a:prstClr val="black"/>
                </a:solidFill>
              </a:rPr>
              <a:t>encordamiento</a:t>
            </a:r>
            <a:r>
              <a:rPr lang="es-MX" dirty="0">
                <a:solidFill>
                  <a:prstClr val="black"/>
                </a:solidFill>
              </a:rPr>
              <a:t>, </a:t>
            </a:r>
            <a:r>
              <a:rPr lang="es-MX" dirty="0" smtClean="0">
                <a:solidFill>
                  <a:prstClr val="black"/>
                </a:solidFill>
              </a:rPr>
              <a:t>o sea</a:t>
            </a:r>
            <a:r>
              <a:rPr lang="es-MX" dirty="0">
                <a:solidFill>
                  <a:prstClr val="black"/>
                </a:solidFill>
              </a:rPr>
              <a:t>, que une la cuerda con la persona </a:t>
            </a:r>
            <a:r>
              <a:rPr lang="es-MX" dirty="0" smtClean="0">
                <a:solidFill>
                  <a:prstClr val="black"/>
                </a:solidFill>
              </a:rPr>
              <a:t>de trabajo en alturas o </a:t>
            </a:r>
            <a:r>
              <a:rPr lang="es-MX" dirty="0">
                <a:solidFill>
                  <a:prstClr val="black"/>
                </a:solidFill>
              </a:rPr>
              <a:t>la cuerda con el </a:t>
            </a:r>
            <a:r>
              <a:rPr lang="es-MX" dirty="0" smtClean="0">
                <a:solidFill>
                  <a:prstClr val="black"/>
                </a:solidFill>
              </a:rPr>
              <a:t>arnés. </a:t>
            </a:r>
            <a:r>
              <a:rPr lang="es-MX" dirty="0">
                <a:solidFill>
                  <a:prstClr val="black"/>
                </a:solidFill>
              </a:rPr>
              <a:t>Es el nudo </a:t>
            </a:r>
            <a:r>
              <a:rPr lang="es-MX" dirty="0" smtClean="0">
                <a:solidFill>
                  <a:prstClr val="black"/>
                </a:solidFill>
              </a:rPr>
              <a:t>más usado ya </a:t>
            </a:r>
            <a:r>
              <a:rPr lang="es-MX" dirty="0">
                <a:solidFill>
                  <a:prstClr val="black"/>
                </a:solidFill>
              </a:rPr>
              <a:t>que es resistente, </a:t>
            </a:r>
            <a:r>
              <a:rPr lang="es-MX" dirty="0" smtClean="0">
                <a:solidFill>
                  <a:prstClr val="black"/>
                </a:solidFill>
              </a:rPr>
              <a:t>seguro, fácil </a:t>
            </a:r>
            <a:r>
              <a:rPr lang="es-MX" dirty="0">
                <a:solidFill>
                  <a:prstClr val="black"/>
                </a:solidFill>
              </a:rPr>
              <a:t>de hacer y revisar. También es ideal para </a:t>
            </a:r>
            <a:r>
              <a:rPr lang="es-MX" dirty="0" smtClean="0">
                <a:solidFill>
                  <a:prstClr val="black"/>
                </a:solidFill>
              </a:rPr>
              <a:t>el montaje </a:t>
            </a:r>
            <a:r>
              <a:rPr lang="es-MX" dirty="0">
                <a:solidFill>
                  <a:prstClr val="black"/>
                </a:solidFill>
              </a:rPr>
              <a:t>de anclajes.</a:t>
            </a:r>
          </a:p>
        </p:txBody>
      </p:sp>
    </p:spTree>
    <p:extLst>
      <p:ext uri="{BB962C8B-B14F-4D97-AF65-F5344CB8AC3E}">
        <p14:creationId xmlns:p14="http://schemas.microsoft.com/office/powerpoint/2010/main" val="16048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t="38060" r="51082" b="38013"/>
          <a:stretch/>
        </p:blipFill>
        <p:spPr bwMode="auto">
          <a:xfrm>
            <a:off x="81944" y="0"/>
            <a:ext cx="9062056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3251" y="479715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prstClr val="black"/>
                </a:solidFill>
              </a:rPr>
              <a:t>2. </a:t>
            </a:r>
            <a:r>
              <a:rPr lang="pt-BR" i="1" dirty="0" smtClean="0">
                <a:solidFill>
                  <a:prstClr val="black"/>
                </a:solidFill>
              </a:rPr>
              <a:t>Nudo </a:t>
            </a:r>
            <a:r>
              <a:rPr lang="pt-BR" i="1" dirty="0">
                <a:solidFill>
                  <a:prstClr val="black"/>
                </a:solidFill>
              </a:rPr>
              <a:t>ocho aplicado</a:t>
            </a:r>
          </a:p>
          <a:p>
            <a:r>
              <a:rPr lang="pt-BR" dirty="0">
                <a:solidFill>
                  <a:prstClr val="black"/>
                </a:solidFill>
              </a:rPr>
              <a:t>Denominado «</a:t>
            </a:r>
            <a:r>
              <a:rPr lang="pt-BR" b="1" dirty="0" err="1">
                <a:solidFill>
                  <a:prstClr val="black"/>
                </a:solidFill>
              </a:rPr>
              <a:t>nudo</a:t>
            </a:r>
            <a:r>
              <a:rPr lang="pt-BR" b="1" dirty="0">
                <a:solidFill>
                  <a:prstClr val="black"/>
                </a:solidFill>
              </a:rPr>
              <a:t> perseguido</a:t>
            </a:r>
            <a:r>
              <a:rPr lang="pt-BR" dirty="0">
                <a:solidFill>
                  <a:prstClr val="black"/>
                </a:solidFill>
              </a:rPr>
              <a:t>» o «</a:t>
            </a:r>
            <a:r>
              <a:rPr lang="pt-BR" b="1" dirty="0" err="1" smtClean="0">
                <a:solidFill>
                  <a:prstClr val="black"/>
                </a:solidFill>
              </a:rPr>
              <a:t>nudo</a:t>
            </a:r>
            <a:r>
              <a:rPr lang="pt-BR" b="1" dirty="0" smtClean="0">
                <a:solidFill>
                  <a:prstClr val="black"/>
                </a:solidFill>
              </a:rPr>
              <a:t> </a:t>
            </a:r>
            <a:r>
              <a:rPr lang="es-MX" b="1" dirty="0" smtClean="0">
                <a:solidFill>
                  <a:prstClr val="black"/>
                </a:solidFill>
              </a:rPr>
              <a:t>cosido</a:t>
            </a:r>
            <a:r>
              <a:rPr lang="es-MX" dirty="0">
                <a:solidFill>
                  <a:prstClr val="black"/>
                </a:solidFill>
              </a:rPr>
              <a:t>», es usado </a:t>
            </a:r>
            <a:r>
              <a:rPr lang="es-MX" dirty="0" smtClean="0">
                <a:solidFill>
                  <a:prstClr val="black"/>
                </a:solidFill>
              </a:rPr>
              <a:t>para el trabajo en alturas para </a:t>
            </a:r>
            <a:r>
              <a:rPr lang="es-MX" dirty="0">
                <a:solidFill>
                  <a:prstClr val="black"/>
                </a:solidFill>
              </a:rPr>
              <a:t>asegurar </a:t>
            </a:r>
            <a:r>
              <a:rPr lang="es-MX" dirty="0" smtClean="0">
                <a:solidFill>
                  <a:prstClr val="black"/>
                </a:solidFill>
              </a:rPr>
              <a:t>la línea </a:t>
            </a:r>
            <a:r>
              <a:rPr lang="es-MX" dirty="0">
                <a:solidFill>
                  <a:prstClr val="black"/>
                </a:solidFill>
              </a:rPr>
              <a:t>de vida, de seguridad, para remachar </a:t>
            </a:r>
            <a:r>
              <a:rPr lang="es-MX" dirty="0" smtClean="0">
                <a:solidFill>
                  <a:prstClr val="black"/>
                </a:solidFill>
              </a:rPr>
              <a:t>el arnés y </a:t>
            </a:r>
            <a:r>
              <a:rPr lang="es-MX" dirty="0">
                <a:solidFill>
                  <a:prstClr val="black"/>
                </a:solidFill>
              </a:rPr>
              <a:t>para puntos de anclaje. </a:t>
            </a:r>
            <a:r>
              <a:rPr lang="es-MX" dirty="0" smtClean="0">
                <a:solidFill>
                  <a:prstClr val="black"/>
                </a:solidFill>
              </a:rPr>
              <a:t>Asimismo.</a:t>
            </a:r>
            <a:endParaRPr lang="es-MX" dirty="0">
              <a:solidFill>
                <a:prstClr val="black"/>
              </a:solidFill>
            </a:endParaRPr>
          </a:p>
          <a:p>
            <a:r>
              <a:rPr lang="es-MX" dirty="0">
                <a:solidFill>
                  <a:prstClr val="black"/>
                </a:solidFill>
              </a:rPr>
              <a:t>La ventaja: es un nudo bastante seguro </a:t>
            </a:r>
            <a:r>
              <a:rPr lang="es-MX" dirty="0" smtClean="0">
                <a:solidFill>
                  <a:prstClr val="black"/>
                </a:solidFill>
              </a:rPr>
              <a:t>y confiable</a:t>
            </a:r>
            <a:r>
              <a:rPr lang="es-MX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03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3" t="22948" r="5074" b="53405"/>
          <a:stretch/>
        </p:blipFill>
        <p:spPr bwMode="auto">
          <a:xfrm>
            <a:off x="0" y="0"/>
            <a:ext cx="9108039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458112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prstClr val="black"/>
                </a:solidFill>
              </a:rPr>
              <a:t>3. </a:t>
            </a:r>
            <a:r>
              <a:rPr lang="es-MX" i="1" dirty="0" smtClean="0">
                <a:solidFill>
                  <a:prstClr val="black"/>
                </a:solidFill>
              </a:rPr>
              <a:t>Nudo </a:t>
            </a:r>
            <a:r>
              <a:rPr lang="es-MX" i="1" dirty="0">
                <a:solidFill>
                  <a:prstClr val="black"/>
                </a:solidFill>
              </a:rPr>
              <a:t>ballestrinque</a:t>
            </a:r>
          </a:p>
          <a:p>
            <a:r>
              <a:rPr lang="es-MX" dirty="0">
                <a:solidFill>
                  <a:prstClr val="black"/>
                </a:solidFill>
              </a:rPr>
              <a:t>Se le conoce con varios </a:t>
            </a:r>
            <a:r>
              <a:rPr lang="es-MX" dirty="0" smtClean="0">
                <a:solidFill>
                  <a:prstClr val="black"/>
                </a:solidFill>
              </a:rPr>
              <a:t>nombres </a:t>
            </a:r>
            <a:r>
              <a:rPr lang="pt-BR" dirty="0" smtClean="0">
                <a:solidFill>
                  <a:prstClr val="black"/>
                </a:solidFill>
              </a:rPr>
              <a:t>(«</a:t>
            </a:r>
            <a:r>
              <a:rPr lang="pt-BR" dirty="0" err="1">
                <a:solidFill>
                  <a:prstClr val="black"/>
                </a:solidFill>
              </a:rPr>
              <a:t>cabestany</a:t>
            </a:r>
            <a:r>
              <a:rPr lang="pt-BR" dirty="0">
                <a:solidFill>
                  <a:prstClr val="black"/>
                </a:solidFill>
              </a:rPr>
              <a:t>», «</a:t>
            </a:r>
            <a:r>
              <a:rPr lang="pt-BR" dirty="0" err="1">
                <a:solidFill>
                  <a:prstClr val="black"/>
                </a:solidFill>
              </a:rPr>
              <a:t>bover</a:t>
            </a:r>
            <a:r>
              <a:rPr lang="pt-BR" dirty="0">
                <a:solidFill>
                  <a:prstClr val="black"/>
                </a:solidFill>
              </a:rPr>
              <a:t>» o «</a:t>
            </a:r>
            <a:r>
              <a:rPr lang="pt-BR" dirty="0" err="1">
                <a:solidFill>
                  <a:prstClr val="black"/>
                </a:solidFill>
              </a:rPr>
              <a:t>vaquero</a:t>
            </a:r>
            <a:r>
              <a:rPr lang="pt-BR" dirty="0">
                <a:solidFill>
                  <a:prstClr val="black"/>
                </a:solidFill>
              </a:rPr>
              <a:t>», «</a:t>
            </a:r>
            <a:r>
              <a:rPr lang="pt-BR" dirty="0" err="1">
                <a:solidFill>
                  <a:prstClr val="black"/>
                </a:solidFill>
              </a:rPr>
              <a:t>barquero</a:t>
            </a:r>
            <a:r>
              <a:rPr lang="pt-BR" dirty="0" smtClean="0">
                <a:solidFill>
                  <a:prstClr val="black"/>
                </a:solidFill>
              </a:rPr>
              <a:t>»); </a:t>
            </a:r>
            <a:r>
              <a:rPr lang="es-MX" dirty="0" smtClean="0">
                <a:solidFill>
                  <a:prstClr val="black"/>
                </a:solidFill>
              </a:rPr>
              <a:t>el </a:t>
            </a:r>
            <a:r>
              <a:rPr lang="es-MX" dirty="0">
                <a:solidFill>
                  <a:prstClr val="black"/>
                </a:solidFill>
              </a:rPr>
              <a:t>más popular es «</a:t>
            </a:r>
            <a:r>
              <a:rPr lang="es-MX" b="1" dirty="0">
                <a:solidFill>
                  <a:prstClr val="black"/>
                </a:solidFill>
              </a:rPr>
              <a:t>nudo cola de </a:t>
            </a:r>
            <a:r>
              <a:rPr lang="es-MX" b="1" dirty="0" smtClean="0">
                <a:solidFill>
                  <a:prstClr val="black"/>
                </a:solidFill>
              </a:rPr>
              <a:t>cochino</a:t>
            </a:r>
            <a:r>
              <a:rPr lang="es-MX" dirty="0" smtClean="0">
                <a:solidFill>
                  <a:prstClr val="black"/>
                </a:solidFill>
              </a:rPr>
              <a:t>»; es sencillo </a:t>
            </a:r>
            <a:r>
              <a:rPr lang="es-MX" dirty="0">
                <a:solidFill>
                  <a:prstClr val="black"/>
                </a:solidFill>
              </a:rPr>
              <a:t>de realizar, eficaz y de mucha utilidad, </a:t>
            </a:r>
            <a:r>
              <a:rPr lang="es-MX" dirty="0" smtClean="0">
                <a:solidFill>
                  <a:prstClr val="black"/>
                </a:solidFill>
              </a:rPr>
              <a:t>ya que </a:t>
            </a:r>
            <a:r>
              <a:rPr lang="es-MX" dirty="0">
                <a:solidFill>
                  <a:prstClr val="black"/>
                </a:solidFill>
              </a:rPr>
              <a:t>no tiene corrimiento lateral (deslizamiento).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Uso popular </a:t>
            </a:r>
            <a:r>
              <a:rPr lang="es-MX" dirty="0">
                <a:solidFill>
                  <a:prstClr val="black"/>
                </a:solidFill>
              </a:rPr>
              <a:t>(los campesinos </a:t>
            </a:r>
            <a:r>
              <a:rPr lang="es-MX" dirty="0" smtClean="0">
                <a:solidFill>
                  <a:prstClr val="black"/>
                </a:solidFill>
              </a:rPr>
              <a:t>lo utilizan </a:t>
            </a:r>
            <a:r>
              <a:rPr lang="es-MX" dirty="0">
                <a:solidFill>
                  <a:prstClr val="black"/>
                </a:solidFill>
              </a:rPr>
              <a:t>para amarrar las patas de </a:t>
            </a:r>
            <a:r>
              <a:rPr lang="es-MX" dirty="0" smtClean="0">
                <a:solidFill>
                  <a:prstClr val="black"/>
                </a:solidFill>
              </a:rPr>
              <a:t>animales domésticos</a:t>
            </a:r>
            <a:r>
              <a:rPr lang="es-MX" dirty="0">
                <a:solidFill>
                  <a:prstClr val="black"/>
                </a:solidFill>
              </a:rPr>
              <a:t>, como el cerdo) y en </a:t>
            </a:r>
            <a:r>
              <a:rPr lang="es-MX" dirty="0" smtClean="0">
                <a:solidFill>
                  <a:prstClr val="black"/>
                </a:solidFill>
              </a:rPr>
              <a:t>trabajo de alturas </a:t>
            </a:r>
            <a:r>
              <a:rPr lang="es-MX" dirty="0">
                <a:solidFill>
                  <a:prstClr val="black"/>
                </a:solidFill>
              </a:rPr>
              <a:t>(</a:t>
            </a:r>
            <a:r>
              <a:rPr lang="es-MX" dirty="0" smtClean="0">
                <a:solidFill>
                  <a:prstClr val="black"/>
                </a:solidFill>
              </a:rPr>
              <a:t>para asegurar </a:t>
            </a:r>
            <a:r>
              <a:rPr lang="es-MX" dirty="0">
                <a:solidFill>
                  <a:prstClr val="black"/>
                </a:solidFill>
              </a:rPr>
              <a:t>una cuerda a un </a:t>
            </a:r>
            <a:r>
              <a:rPr lang="es-MX" dirty="0" smtClean="0">
                <a:solidFill>
                  <a:prstClr val="black"/>
                </a:solidFill>
              </a:rPr>
              <a:t>anclaje de </a:t>
            </a:r>
            <a:r>
              <a:rPr lang="es-MX" dirty="0">
                <a:solidFill>
                  <a:prstClr val="black"/>
                </a:solidFill>
              </a:rPr>
              <a:t>amarre, para reforzar una estructura</a:t>
            </a:r>
            <a:r>
              <a:rPr lang="es-MX" dirty="0" smtClean="0">
                <a:solidFill>
                  <a:prstClr val="black"/>
                </a:solidFill>
              </a:rPr>
              <a:t>).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7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3" t="47994" r="5298" b="26003"/>
          <a:stretch/>
        </p:blipFill>
        <p:spPr bwMode="auto">
          <a:xfrm>
            <a:off x="0" y="-1"/>
            <a:ext cx="9144000" cy="478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5592" y="478664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prstClr val="black"/>
                </a:solidFill>
              </a:rPr>
              <a:t>4. </a:t>
            </a:r>
            <a:r>
              <a:rPr lang="pt-BR" i="1" dirty="0" smtClean="0">
                <a:solidFill>
                  <a:prstClr val="black"/>
                </a:solidFill>
              </a:rPr>
              <a:t>Nudo </a:t>
            </a:r>
            <a:r>
              <a:rPr lang="pt-BR" i="1" dirty="0">
                <a:solidFill>
                  <a:prstClr val="black"/>
                </a:solidFill>
              </a:rPr>
              <a:t>as de </a:t>
            </a:r>
            <a:r>
              <a:rPr lang="pt-BR" i="1" dirty="0" err="1">
                <a:solidFill>
                  <a:prstClr val="black"/>
                </a:solidFill>
              </a:rPr>
              <a:t>guías</a:t>
            </a:r>
            <a:endParaRPr lang="pt-BR" i="1" dirty="0">
              <a:solidFill>
                <a:prstClr val="black"/>
              </a:solidFill>
            </a:endParaRPr>
          </a:p>
          <a:p>
            <a:r>
              <a:rPr lang="es-MX" dirty="0">
                <a:solidFill>
                  <a:prstClr val="black"/>
                </a:solidFill>
              </a:rPr>
              <a:t>Conocido como «</a:t>
            </a:r>
            <a:r>
              <a:rPr lang="es-MX" b="1" dirty="0">
                <a:solidFill>
                  <a:prstClr val="black"/>
                </a:solidFill>
              </a:rPr>
              <a:t>nudo </a:t>
            </a:r>
            <a:r>
              <a:rPr lang="es-MX" b="1" dirty="0" err="1">
                <a:solidFill>
                  <a:prstClr val="black"/>
                </a:solidFill>
              </a:rPr>
              <a:t>bulin</a:t>
            </a:r>
            <a:r>
              <a:rPr lang="es-MX" dirty="0">
                <a:solidFill>
                  <a:prstClr val="black"/>
                </a:solidFill>
              </a:rPr>
              <a:t>»; es un </a:t>
            </a:r>
            <a:r>
              <a:rPr lang="es-MX" dirty="0" smtClean="0">
                <a:solidFill>
                  <a:prstClr val="black"/>
                </a:solidFill>
              </a:rPr>
              <a:t>nudo utilizado </a:t>
            </a:r>
            <a:r>
              <a:rPr lang="es-MX" dirty="0">
                <a:solidFill>
                  <a:prstClr val="black"/>
                </a:solidFill>
              </a:rPr>
              <a:t>en </a:t>
            </a:r>
            <a:r>
              <a:rPr lang="es-MX" dirty="0" smtClean="0">
                <a:solidFill>
                  <a:prstClr val="black"/>
                </a:solidFill>
              </a:rPr>
              <a:t>trabajo de alturas. Lo usan para </a:t>
            </a:r>
            <a:r>
              <a:rPr lang="es-MX" dirty="0">
                <a:solidFill>
                  <a:prstClr val="black"/>
                </a:solidFill>
              </a:rPr>
              <a:t>atar las cuerdas alrededor de su cintura</a:t>
            </a:r>
            <a:r>
              <a:rPr lang="es-MX" dirty="0" smtClean="0">
                <a:solidFill>
                  <a:prstClr val="black"/>
                </a:solidFill>
              </a:rPr>
              <a:t>. </a:t>
            </a:r>
            <a:endParaRPr lang="es-MX" dirty="0">
              <a:solidFill>
                <a:prstClr val="black"/>
              </a:solidFill>
            </a:endParaRPr>
          </a:p>
          <a:p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Una ventaja, es </a:t>
            </a:r>
            <a:r>
              <a:rPr lang="es-MX" dirty="0" smtClean="0">
                <a:solidFill>
                  <a:prstClr val="black"/>
                </a:solidFill>
              </a:rPr>
              <a:t>que puede </a:t>
            </a:r>
            <a:r>
              <a:rPr lang="es-MX" dirty="0">
                <a:solidFill>
                  <a:prstClr val="black"/>
                </a:solidFill>
              </a:rPr>
              <a:t>desatarse de forma rápida.</a:t>
            </a:r>
          </a:p>
        </p:txBody>
      </p:sp>
    </p:spTree>
    <p:extLst>
      <p:ext uri="{BB962C8B-B14F-4D97-AF65-F5344CB8AC3E}">
        <p14:creationId xmlns:p14="http://schemas.microsoft.com/office/powerpoint/2010/main" val="251666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0366" r="5336" b="3720"/>
          <a:stretch/>
        </p:blipFill>
        <p:spPr bwMode="auto">
          <a:xfrm>
            <a:off x="-19758" y="46201"/>
            <a:ext cx="9163757" cy="681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8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t="22260" r="40728" b="45557"/>
          <a:stretch/>
        </p:blipFill>
        <p:spPr bwMode="auto">
          <a:xfrm>
            <a:off x="1042" y="908720"/>
            <a:ext cx="9142957" cy="577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671628" y="260648"/>
            <a:ext cx="3034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cap="all" dirty="0" smtClean="0">
                <a:solidFill>
                  <a:srgbClr val="CC0099"/>
                </a:solidFill>
              </a:rPr>
              <a:t> como cortar una cuerda</a:t>
            </a:r>
            <a:endParaRPr lang="es-MX" b="1" cap="all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07" y="1288638"/>
            <a:ext cx="8162925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520280" cy="11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4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119395"/>
            <a:ext cx="4067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84620"/>
            <a:ext cx="6264696" cy="55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520280" cy="11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19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4" y="2228045"/>
            <a:ext cx="7845165" cy="35030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40" y="306367"/>
            <a:ext cx="3756713" cy="1746552"/>
          </a:xfrm>
          <a:prstGeom prst="rect">
            <a:avLst/>
          </a:prstGeom>
          <a:effectLst>
            <a:outerShdw dist="1435100" dir="5400000" algn="ctr" rotWithShape="0">
              <a:srgbClr val="000000">
                <a:alpha val="0"/>
              </a:srgbClr>
            </a:outerShdw>
            <a:reflection blurRad="38100" endPos="0" dist="508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" y="44624"/>
            <a:ext cx="491329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9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3878</TotalTime>
  <Words>3728</Words>
  <Application>Microsoft Office PowerPoint</Application>
  <PresentationFormat>Presentación en pantalla (4:3)</PresentationFormat>
  <Paragraphs>412</Paragraphs>
  <Slides>99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99</vt:i4>
      </vt:variant>
    </vt:vector>
  </HeadingPairs>
  <TitlesOfParts>
    <vt:vector size="100" baseType="lpstr">
      <vt:lpstr>Tema de Office</vt:lpstr>
      <vt:lpstr>Presentación de PowerPoint</vt:lpstr>
      <vt:lpstr>Presentación de PowerPoint</vt:lpstr>
      <vt:lpstr>TEMAS PREVIOS A DESARROLLAR.</vt:lpstr>
      <vt:lpstr>TEMAS PREVIOS A DESARROLLAR.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OBLIGACIONES DEL PATRÓN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PROTECCIÓN DE MANOS</vt:lpstr>
      <vt:lpstr>Presentación de PowerPoint</vt:lpstr>
      <vt:lpstr>Presentación de PowerPoint</vt:lpstr>
      <vt:lpstr>Presentación de PowerPoint</vt:lpstr>
      <vt:lpstr>Presentación de PowerPoint</vt:lpstr>
      <vt:lpstr>OBLIGACIONES DEL PATRÓN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Power</dc:creator>
  <cp:lastModifiedBy>ICE JESUS FLORES</cp:lastModifiedBy>
  <cp:revision>397</cp:revision>
  <dcterms:created xsi:type="dcterms:W3CDTF">2018-08-21T23:56:10Z</dcterms:created>
  <dcterms:modified xsi:type="dcterms:W3CDTF">2020-02-09T21:33:59Z</dcterms:modified>
</cp:coreProperties>
</file>